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2" r:id="rId4"/>
  </p:sldMasterIdLst>
  <p:notesMasterIdLst>
    <p:notesMasterId r:id="rId26"/>
  </p:notesMasterIdLst>
  <p:handoutMasterIdLst>
    <p:handoutMasterId r:id="rId27"/>
  </p:handoutMasterIdLst>
  <p:sldIdLst>
    <p:sldId id="256" r:id="rId5"/>
    <p:sldId id="258" r:id="rId6"/>
    <p:sldId id="260" r:id="rId7"/>
    <p:sldId id="275" r:id="rId8"/>
    <p:sldId id="264" r:id="rId9"/>
    <p:sldId id="288" r:id="rId10"/>
    <p:sldId id="282" r:id="rId11"/>
    <p:sldId id="276" r:id="rId12"/>
    <p:sldId id="277" r:id="rId13"/>
    <p:sldId id="289" r:id="rId14"/>
    <p:sldId id="290" r:id="rId15"/>
    <p:sldId id="283" r:id="rId16"/>
    <p:sldId id="284" r:id="rId17"/>
    <p:sldId id="278" r:id="rId18"/>
    <p:sldId id="279" r:id="rId19"/>
    <p:sldId id="280" r:id="rId20"/>
    <p:sldId id="285" r:id="rId21"/>
    <p:sldId id="281" r:id="rId22"/>
    <p:sldId id="286" r:id="rId23"/>
    <p:sldId id="287" r:id="rId24"/>
    <p:sldId id="27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35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74" autoAdjust="0"/>
    <p:restoredTop sz="96327" autoAdjust="0"/>
  </p:normalViewPr>
  <p:slideViewPr>
    <p:cSldViewPr snapToGrid="0" snapToObjects="1">
      <p:cViewPr varScale="1">
        <p:scale>
          <a:sx n="123" d="100"/>
          <a:sy n="123" d="100"/>
        </p:scale>
        <p:origin x="200" y="200"/>
      </p:cViewPr>
      <p:guideLst>
        <p:guide orient="horz" pos="2160"/>
        <p:guide pos="3840"/>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5B76ED-C686-4E97-9A28-74231B4FDDD1}" type="doc">
      <dgm:prSet loTypeId="urn:microsoft.com/office/officeart/2009/3/layout/CircleRelationship" loCatId="relationship" qsTypeId="urn:microsoft.com/office/officeart/2005/8/quickstyle/simple4" qsCatId="simple" csTypeId="urn:microsoft.com/office/officeart/2005/8/colors/accent1_2" csCatId="accent1" phldr="1"/>
      <dgm:spPr/>
      <dgm:t>
        <a:bodyPr/>
        <a:lstStyle/>
        <a:p>
          <a:endParaRPr lang="en-US"/>
        </a:p>
      </dgm:t>
    </dgm:pt>
    <dgm:pt modelId="{B388C4F7-DD86-40E4-BA83-6838C8E845B2}">
      <dgm:prSet phldrT="[Text]" custT="1"/>
      <dgm:spPr/>
      <dgm:t>
        <a:bodyPr/>
        <a:lstStyle/>
        <a:p>
          <a:r>
            <a:rPr lang="en-US" sz="2400" b="1" dirty="0"/>
            <a:t>Image Classification Model</a:t>
          </a:r>
        </a:p>
        <a:p>
          <a:r>
            <a:rPr lang="en-US" sz="1800" b="0" dirty="0"/>
            <a:t>Determine the space status:</a:t>
          </a:r>
        </a:p>
        <a:p>
          <a:r>
            <a:rPr lang="en-US" sz="1800" b="0" dirty="0"/>
            <a:t>EMPTY or OCCUPIED</a:t>
          </a:r>
        </a:p>
      </dgm:t>
    </dgm:pt>
    <dgm:pt modelId="{4F4EFEB2-AE6B-4B4E-A388-E726479684C1}" type="parTrans" cxnId="{FDEC3F6B-F860-4E8B-8B14-455DBFCFBFB4}">
      <dgm:prSet/>
      <dgm:spPr/>
      <dgm:t>
        <a:bodyPr/>
        <a:lstStyle/>
        <a:p>
          <a:endParaRPr lang="en-US"/>
        </a:p>
      </dgm:t>
    </dgm:pt>
    <dgm:pt modelId="{BEE196C3-EEB3-4935-976F-A713EF603EEA}" type="sibTrans" cxnId="{FDEC3F6B-F860-4E8B-8B14-455DBFCFBFB4}">
      <dgm:prSet/>
      <dgm:spPr/>
      <dgm:t>
        <a:bodyPr/>
        <a:lstStyle/>
        <a:p>
          <a:endParaRPr lang="en-US"/>
        </a:p>
      </dgm:t>
    </dgm:pt>
    <dgm:pt modelId="{27C8F191-CB8B-4A89-9EDF-D94B6E4ADC92}">
      <dgm:prSet phldrT="[Text]" custT="1"/>
      <dgm:spPr/>
      <dgm:t>
        <a:bodyPr/>
        <a:lstStyle/>
        <a:p>
          <a:r>
            <a:rPr lang="en-US" sz="1800" b="1" dirty="0"/>
            <a:t>Web Server/</a:t>
          </a:r>
        </a:p>
        <a:p>
          <a:r>
            <a:rPr lang="en-US" sz="1800" b="1" dirty="0"/>
            <a:t>Database</a:t>
          </a:r>
        </a:p>
        <a:p>
          <a:r>
            <a:rPr lang="en-US" sz="1800" b="0" dirty="0"/>
            <a:t> Store parking spaces data</a:t>
          </a:r>
          <a:endParaRPr lang="en-US" sz="1200" b="0" dirty="0"/>
        </a:p>
      </dgm:t>
    </dgm:pt>
    <dgm:pt modelId="{8EFDF7C7-310E-4ED5-B739-2186FB69ED8A}" type="parTrans" cxnId="{4E26289A-3825-4A9C-991F-8AB8A7EFD597}">
      <dgm:prSet/>
      <dgm:spPr/>
      <dgm:t>
        <a:bodyPr/>
        <a:lstStyle/>
        <a:p>
          <a:endParaRPr lang="en-US"/>
        </a:p>
      </dgm:t>
    </dgm:pt>
    <dgm:pt modelId="{755F5D09-ECCD-4FC5-B350-FED951F57983}" type="sibTrans" cxnId="{4E26289A-3825-4A9C-991F-8AB8A7EFD597}">
      <dgm:prSet/>
      <dgm:spPr/>
      <dgm:t>
        <a:bodyPr/>
        <a:lstStyle/>
        <a:p>
          <a:endParaRPr lang="en-US"/>
        </a:p>
      </dgm:t>
    </dgm:pt>
    <dgm:pt modelId="{AEFF5EA2-6931-4098-96C8-31AE53CB425B}">
      <dgm:prSet phldrT="[Text]" custT="1"/>
      <dgm:spPr>
        <a:gradFill rotWithShape="0">
          <a:gsLst>
            <a:gs pos="0">
              <a:schemeClr val="accent2">
                <a:lumMod val="86000"/>
              </a:schemeClr>
            </a:gs>
            <a:gs pos="100000">
              <a:schemeClr val="accent2">
                <a:lumMod val="75000"/>
              </a:schemeClr>
            </a:gs>
          </a:gsLst>
        </a:gradFill>
      </dgm:spPr>
      <dgm:t>
        <a:bodyPr/>
        <a:lstStyle/>
        <a:p>
          <a:r>
            <a:rPr lang="en-US" sz="1800" b="1" dirty="0"/>
            <a:t>Mobile Application</a:t>
          </a:r>
        </a:p>
        <a:p>
          <a:r>
            <a:rPr lang="en-US" sz="1800" b="0" dirty="0"/>
            <a:t>Allow users to verify slot availability in real-time</a:t>
          </a:r>
          <a:endParaRPr lang="en-US" sz="1200" b="0" dirty="0"/>
        </a:p>
      </dgm:t>
    </dgm:pt>
    <dgm:pt modelId="{AC52CE11-07EF-42A7-A67A-2231908FD231}" type="parTrans" cxnId="{2D96128D-55F5-4B46-B071-9EA8CDCA9DCD}">
      <dgm:prSet/>
      <dgm:spPr/>
      <dgm:t>
        <a:bodyPr/>
        <a:lstStyle/>
        <a:p>
          <a:endParaRPr lang="en-US"/>
        </a:p>
      </dgm:t>
    </dgm:pt>
    <dgm:pt modelId="{FB25E557-3597-4AEA-B1FC-EA99A632BFB1}" type="sibTrans" cxnId="{2D96128D-55F5-4B46-B071-9EA8CDCA9DCD}">
      <dgm:prSet/>
      <dgm:spPr/>
      <dgm:t>
        <a:bodyPr/>
        <a:lstStyle/>
        <a:p>
          <a:endParaRPr lang="en-US"/>
        </a:p>
      </dgm:t>
    </dgm:pt>
    <dgm:pt modelId="{EC323DFF-E2DA-4381-8948-5F3D2CD82207}" type="pres">
      <dgm:prSet presAssocID="{BE5B76ED-C686-4E97-9A28-74231B4FDDD1}" presName="Name0" presStyleCnt="0">
        <dgm:presLayoutVars>
          <dgm:chMax val="1"/>
          <dgm:chPref val="1"/>
        </dgm:presLayoutVars>
      </dgm:prSet>
      <dgm:spPr/>
    </dgm:pt>
    <dgm:pt modelId="{A6EEB127-C2F5-4C0D-B108-CC2B3F78F4F1}" type="pres">
      <dgm:prSet presAssocID="{B388C4F7-DD86-40E4-BA83-6838C8E845B2}" presName="Parent" presStyleLbl="node0" presStyleIdx="0" presStyleCnt="1">
        <dgm:presLayoutVars>
          <dgm:chMax val="5"/>
          <dgm:chPref val="5"/>
        </dgm:presLayoutVars>
      </dgm:prSet>
      <dgm:spPr/>
    </dgm:pt>
    <dgm:pt modelId="{8A0FF0D8-0AF7-44A4-833E-7EA23A507B5A}" type="pres">
      <dgm:prSet presAssocID="{B388C4F7-DD86-40E4-BA83-6838C8E845B2}" presName="Accent1" presStyleLbl="node1" presStyleIdx="0" presStyleCnt="13"/>
      <dgm:spPr/>
    </dgm:pt>
    <dgm:pt modelId="{F988BAF3-9DE2-4A25-84FE-B7C476401BC3}" type="pres">
      <dgm:prSet presAssocID="{B388C4F7-DD86-40E4-BA83-6838C8E845B2}" presName="Accent2" presStyleLbl="node1" presStyleIdx="1" presStyleCnt="13"/>
      <dgm:spPr/>
    </dgm:pt>
    <dgm:pt modelId="{6288D093-07AF-4EEB-B57C-FB5DA4420E30}" type="pres">
      <dgm:prSet presAssocID="{B388C4F7-DD86-40E4-BA83-6838C8E845B2}" presName="Accent3" presStyleLbl="node1" presStyleIdx="2" presStyleCnt="13"/>
      <dgm:spPr/>
    </dgm:pt>
    <dgm:pt modelId="{099685E2-34CD-4723-A342-ED2D0CA22ECA}" type="pres">
      <dgm:prSet presAssocID="{B388C4F7-DD86-40E4-BA83-6838C8E845B2}" presName="Accent4" presStyleLbl="node1" presStyleIdx="3" presStyleCnt="13"/>
      <dgm:spPr/>
    </dgm:pt>
    <dgm:pt modelId="{282F7230-9226-4387-9620-3DC67223F95C}" type="pres">
      <dgm:prSet presAssocID="{B388C4F7-DD86-40E4-BA83-6838C8E845B2}" presName="Accent5" presStyleLbl="node1" presStyleIdx="4" presStyleCnt="13"/>
      <dgm:spPr/>
    </dgm:pt>
    <dgm:pt modelId="{2682D7C4-37F7-4CA1-B102-AED7627E9C93}" type="pres">
      <dgm:prSet presAssocID="{B388C4F7-DD86-40E4-BA83-6838C8E845B2}" presName="Accent6" presStyleLbl="node1" presStyleIdx="5" presStyleCnt="13"/>
      <dgm:spPr/>
    </dgm:pt>
    <dgm:pt modelId="{CCDD2561-1FC5-4EA6-AD90-3ADAF62A41D1}" type="pres">
      <dgm:prSet presAssocID="{27C8F191-CB8B-4A89-9EDF-D94B6E4ADC92}" presName="Child1" presStyleLbl="node1" presStyleIdx="6" presStyleCnt="13" custScaleX="142765" custScaleY="142765" custLinFactNeighborX="-13611" custLinFactNeighborY="-20914">
        <dgm:presLayoutVars>
          <dgm:chMax val="0"/>
          <dgm:chPref val="0"/>
        </dgm:presLayoutVars>
      </dgm:prSet>
      <dgm:spPr/>
    </dgm:pt>
    <dgm:pt modelId="{DD36342D-1CB9-480B-9443-592ECACCB1B2}" type="pres">
      <dgm:prSet presAssocID="{27C8F191-CB8B-4A89-9EDF-D94B6E4ADC92}" presName="Accent7" presStyleCnt="0"/>
      <dgm:spPr/>
    </dgm:pt>
    <dgm:pt modelId="{2470B0FE-F3CE-48F3-AE82-73016C487D68}" type="pres">
      <dgm:prSet presAssocID="{27C8F191-CB8B-4A89-9EDF-D94B6E4ADC92}" presName="AccentHold1" presStyleLbl="node1" presStyleIdx="7" presStyleCnt="13"/>
      <dgm:spPr/>
    </dgm:pt>
    <dgm:pt modelId="{1C5C821B-7AF3-4B1C-B3FE-45A337B82741}" type="pres">
      <dgm:prSet presAssocID="{27C8F191-CB8B-4A89-9EDF-D94B6E4ADC92}" presName="Accent8" presStyleCnt="0"/>
      <dgm:spPr/>
    </dgm:pt>
    <dgm:pt modelId="{48BC9D73-B86D-4378-970E-5CD650E31618}" type="pres">
      <dgm:prSet presAssocID="{27C8F191-CB8B-4A89-9EDF-D94B6E4ADC92}" presName="AccentHold2" presStyleLbl="node1" presStyleIdx="8" presStyleCnt="13"/>
      <dgm:spPr/>
    </dgm:pt>
    <dgm:pt modelId="{EB301C3D-F1F9-4A72-AC54-827EBC1AD812}" type="pres">
      <dgm:prSet presAssocID="{AEFF5EA2-6931-4098-96C8-31AE53CB425B}" presName="Child2" presStyleLbl="node1" presStyleIdx="9" presStyleCnt="13" custScaleX="155423" custScaleY="155423" custLinFactNeighborX="8357" custLinFactNeighborY="43989">
        <dgm:presLayoutVars>
          <dgm:chMax val="0"/>
          <dgm:chPref val="0"/>
        </dgm:presLayoutVars>
      </dgm:prSet>
      <dgm:spPr/>
    </dgm:pt>
    <dgm:pt modelId="{6B30F03A-93BA-441A-ABF4-25C2455DF7C0}" type="pres">
      <dgm:prSet presAssocID="{AEFF5EA2-6931-4098-96C8-31AE53CB425B}" presName="Accent9" presStyleCnt="0"/>
      <dgm:spPr/>
    </dgm:pt>
    <dgm:pt modelId="{0DF8FB3E-B0B0-40D8-B039-0C7B496BBA97}" type="pres">
      <dgm:prSet presAssocID="{AEFF5EA2-6931-4098-96C8-31AE53CB425B}" presName="AccentHold1" presStyleLbl="node1" presStyleIdx="10" presStyleCnt="13"/>
      <dgm:spPr/>
    </dgm:pt>
    <dgm:pt modelId="{37FA1CD0-A7DC-4E74-BDC2-224405012EB0}" type="pres">
      <dgm:prSet presAssocID="{AEFF5EA2-6931-4098-96C8-31AE53CB425B}" presName="Accent10" presStyleCnt="0"/>
      <dgm:spPr/>
    </dgm:pt>
    <dgm:pt modelId="{022614F8-042B-41CB-A6A7-8094C903EB2F}" type="pres">
      <dgm:prSet presAssocID="{AEFF5EA2-6931-4098-96C8-31AE53CB425B}" presName="AccentHold2" presStyleLbl="node1" presStyleIdx="11" presStyleCnt="13"/>
      <dgm:spPr/>
    </dgm:pt>
    <dgm:pt modelId="{BA4661A9-DFAB-468E-97BE-F29D08FF69A9}" type="pres">
      <dgm:prSet presAssocID="{AEFF5EA2-6931-4098-96C8-31AE53CB425B}" presName="Accent11" presStyleCnt="0"/>
      <dgm:spPr/>
    </dgm:pt>
    <dgm:pt modelId="{C85BB588-B4E8-4D50-9280-4D4F2686007C}" type="pres">
      <dgm:prSet presAssocID="{AEFF5EA2-6931-4098-96C8-31AE53CB425B}" presName="AccentHold3" presStyleLbl="node1" presStyleIdx="12" presStyleCnt="13"/>
      <dgm:spPr/>
    </dgm:pt>
  </dgm:ptLst>
  <dgm:cxnLst>
    <dgm:cxn modelId="{9443D217-9168-4ECF-A563-7C2F4C998EAA}" type="presOf" srcId="{27C8F191-CB8B-4A89-9EDF-D94B6E4ADC92}" destId="{CCDD2561-1FC5-4EA6-AD90-3ADAF62A41D1}" srcOrd="0" destOrd="0" presId="urn:microsoft.com/office/officeart/2009/3/layout/CircleRelationship"/>
    <dgm:cxn modelId="{FDEC3F6B-F860-4E8B-8B14-455DBFCFBFB4}" srcId="{BE5B76ED-C686-4E97-9A28-74231B4FDDD1}" destId="{B388C4F7-DD86-40E4-BA83-6838C8E845B2}" srcOrd="0" destOrd="0" parTransId="{4F4EFEB2-AE6B-4B4E-A388-E726479684C1}" sibTransId="{BEE196C3-EEB3-4935-976F-A713EF603EEA}"/>
    <dgm:cxn modelId="{2D96128D-55F5-4B46-B071-9EA8CDCA9DCD}" srcId="{B388C4F7-DD86-40E4-BA83-6838C8E845B2}" destId="{AEFF5EA2-6931-4098-96C8-31AE53CB425B}" srcOrd="1" destOrd="0" parTransId="{AC52CE11-07EF-42A7-A67A-2231908FD231}" sibTransId="{FB25E557-3597-4AEA-B1FC-EA99A632BFB1}"/>
    <dgm:cxn modelId="{4E26289A-3825-4A9C-991F-8AB8A7EFD597}" srcId="{B388C4F7-DD86-40E4-BA83-6838C8E845B2}" destId="{27C8F191-CB8B-4A89-9EDF-D94B6E4ADC92}" srcOrd="0" destOrd="0" parTransId="{8EFDF7C7-310E-4ED5-B739-2186FB69ED8A}" sibTransId="{755F5D09-ECCD-4FC5-B350-FED951F57983}"/>
    <dgm:cxn modelId="{61F4EB9B-7EBC-4FC4-B727-C4A1C0EF0E59}" type="presOf" srcId="{AEFF5EA2-6931-4098-96C8-31AE53CB425B}" destId="{EB301C3D-F1F9-4A72-AC54-827EBC1AD812}" srcOrd="0" destOrd="0" presId="urn:microsoft.com/office/officeart/2009/3/layout/CircleRelationship"/>
    <dgm:cxn modelId="{873563D0-860F-487F-97A2-E4B8D49A3DAA}" type="presOf" srcId="{B388C4F7-DD86-40E4-BA83-6838C8E845B2}" destId="{A6EEB127-C2F5-4C0D-B108-CC2B3F78F4F1}" srcOrd="0" destOrd="0" presId="urn:microsoft.com/office/officeart/2009/3/layout/CircleRelationship"/>
    <dgm:cxn modelId="{A3AC16E3-96A0-4DCE-A502-BF3413F7EEBB}" type="presOf" srcId="{BE5B76ED-C686-4E97-9A28-74231B4FDDD1}" destId="{EC323DFF-E2DA-4381-8948-5F3D2CD82207}" srcOrd="0" destOrd="0" presId="urn:microsoft.com/office/officeart/2009/3/layout/CircleRelationship"/>
    <dgm:cxn modelId="{7D45573C-4EBD-433F-BFA4-B1A529D7A12E}" type="presParOf" srcId="{EC323DFF-E2DA-4381-8948-5F3D2CD82207}" destId="{A6EEB127-C2F5-4C0D-B108-CC2B3F78F4F1}" srcOrd="0" destOrd="0" presId="urn:microsoft.com/office/officeart/2009/3/layout/CircleRelationship"/>
    <dgm:cxn modelId="{F969CC6B-49AF-4CFA-905C-5A439FA65BB3}" type="presParOf" srcId="{EC323DFF-E2DA-4381-8948-5F3D2CD82207}" destId="{8A0FF0D8-0AF7-44A4-833E-7EA23A507B5A}" srcOrd="1" destOrd="0" presId="urn:microsoft.com/office/officeart/2009/3/layout/CircleRelationship"/>
    <dgm:cxn modelId="{0B13118F-EC84-4BBC-B9D4-F016C42736A0}" type="presParOf" srcId="{EC323DFF-E2DA-4381-8948-5F3D2CD82207}" destId="{F988BAF3-9DE2-4A25-84FE-B7C476401BC3}" srcOrd="2" destOrd="0" presId="urn:microsoft.com/office/officeart/2009/3/layout/CircleRelationship"/>
    <dgm:cxn modelId="{5A4C313A-14FE-4D34-9BAF-E781C66DAB07}" type="presParOf" srcId="{EC323DFF-E2DA-4381-8948-5F3D2CD82207}" destId="{6288D093-07AF-4EEB-B57C-FB5DA4420E30}" srcOrd="3" destOrd="0" presId="urn:microsoft.com/office/officeart/2009/3/layout/CircleRelationship"/>
    <dgm:cxn modelId="{D6ACDC7E-1588-4451-A7EF-95F6F8F98E10}" type="presParOf" srcId="{EC323DFF-E2DA-4381-8948-5F3D2CD82207}" destId="{099685E2-34CD-4723-A342-ED2D0CA22ECA}" srcOrd="4" destOrd="0" presId="urn:microsoft.com/office/officeart/2009/3/layout/CircleRelationship"/>
    <dgm:cxn modelId="{BF445524-7631-46A4-A9F8-F7CB08035DDB}" type="presParOf" srcId="{EC323DFF-E2DA-4381-8948-5F3D2CD82207}" destId="{282F7230-9226-4387-9620-3DC67223F95C}" srcOrd="5" destOrd="0" presId="urn:microsoft.com/office/officeart/2009/3/layout/CircleRelationship"/>
    <dgm:cxn modelId="{218BBC07-C0B0-48B2-980B-148E51AEE23B}" type="presParOf" srcId="{EC323DFF-E2DA-4381-8948-5F3D2CD82207}" destId="{2682D7C4-37F7-4CA1-B102-AED7627E9C93}" srcOrd="6" destOrd="0" presId="urn:microsoft.com/office/officeart/2009/3/layout/CircleRelationship"/>
    <dgm:cxn modelId="{AA1E1669-BD7D-411E-94D4-913E8566F654}" type="presParOf" srcId="{EC323DFF-E2DA-4381-8948-5F3D2CD82207}" destId="{CCDD2561-1FC5-4EA6-AD90-3ADAF62A41D1}" srcOrd="7" destOrd="0" presId="urn:microsoft.com/office/officeart/2009/3/layout/CircleRelationship"/>
    <dgm:cxn modelId="{D0F07794-37F8-4175-8296-9725EA64B2E3}" type="presParOf" srcId="{EC323DFF-E2DA-4381-8948-5F3D2CD82207}" destId="{DD36342D-1CB9-480B-9443-592ECACCB1B2}" srcOrd="8" destOrd="0" presId="urn:microsoft.com/office/officeart/2009/3/layout/CircleRelationship"/>
    <dgm:cxn modelId="{8AE7B659-C31F-4F52-9686-C1ABB63B1EA9}" type="presParOf" srcId="{DD36342D-1CB9-480B-9443-592ECACCB1B2}" destId="{2470B0FE-F3CE-48F3-AE82-73016C487D68}" srcOrd="0" destOrd="0" presId="urn:microsoft.com/office/officeart/2009/3/layout/CircleRelationship"/>
    <dgm:cxn modelId="{5834BBB2-34B9-46B9-948C-3BC456B978F5}" type="presParOf" srcId="{EC323DFF-E2DA-4381-8948-5F3D2CD82207}" destId="{1C5C821B-7AF3-4B1C-B3FE-45A337B82741}" srcOrd="9" destOrd="0" presId="urn:microsoft.com/office/officeart/2009/3/layout/CircleRelationship"/>
    <dgm:cxn modelId="{639DABF8-5BDE-484F-A747-33E9F42E376F}" type="presParOf" srcId="{1C5C821B-7AF3-4B1C-B3FE-45A337B82741}" destId="{48BC9D73-B86D-4378-970E-5CD650E31618}" srcOrd="0" destOrd="0" presId="urn:microsoft.com/office/officeart/2009/3/layout/CircleRelationship"/>
    <dgm:cxn modelId="{318F3B25-56D7-4CD3-80CD-4ECF6ABE9097}" type="presParOf" srcId="{EC323DFF-E2DA-4381-8948-5F3D2CD82207}" destId="{EB301C3D-F1F9-4A72-AC54-827EBC1AD812}" srcOrd="10" destOrd="0" presId="urn:microsoft.com/office/officeart/2009/3/layout/CircleRelationship"/>
    <dgm:cxn modelId="{5F192FAF-AA29-4119-9D75-AAF74B2D984A}" type="presParOf" srcId="{EC323DFF-E2DA-4381-8948-5F3D2CD82207}" destId="{6B30F03A-93BA-441A-ABF4-25C2455DF7C0}" srcOrd="11" destOrd="0" presId="urn:microsoft.com/office/officeart/2009/3/layout/CircleRelationship"/>
    <dgm:cxn modelId="{FF4ED7F3-8BF5-4BCE-8EC2-0B8ACBB19BC4}" type="presParOf" srcId="{6B30F03A-93BA-441A-ABF4-25C2455DF7C0}" destId="{0DF8FB3E-B0B0-40D8-B039-0C7B496BBA97}" srcOrd="0" destOrd="0" presId="urn:microsoft.com/office/officeart/2009/3/layout/CircleRelationship"/>
    <dgm:cxn modelId="{89500581-5988-46A4-9DF9-3A7B84A68823}" type="presParOf" srcId="{EC323DFF-E2DA-4381-8948-5F3D2CD82207}" destId="{37FA1CD0-A7DC-4E74-BDC2-224405012EB0}" srcOrd="12" destOrd="0" presId="urn:microsoft.com/office/officeart/2009/3/layout/CircleRelationship"/>
    <dgm:cxn modelId="{7957AFA6-FEBB-441D-B867-7098C7F0D056}" type="presParOf" srcId="{37FA1CD0-A7DC-4E74-BDC2-224405012EB0}" destId="{022614F8-042B-41CB-A6A7-8094C903EB2F}" srcOrd="0" destOrd="0" presId="urn:microsoft.com/office/officeart/2009/3/layout/CircleRelationship"/>
    <dgm:cxn modelId="{93B1B3BC-398A-43F6-862B-AA461BA776D1}" type="presParOf" srcId="{EC323DFF-E2DA-4381-8948-5F3D2CD82207}" destId="{BA4661A9-DFAB-468E-97BE-F29D08FF69A9}" srcOrd="13" destOrd="0" presId="urn:microsoft.com/office/officeart/2009/3/layout/CircleRelationship"/>
    <dgm:cxn modelId="{063A3997-1101-4FAD-B1B6-AA0965152552}" type="presParOf" srcId="{BA4661A9-DFAB-468E-97BE-F29D08FF69A9}" destId="{C85BB588-B4E8-4D50-9280-4D4F2686007C}"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EB127-C2F5-4C0D-B108-CC2B3F78F4F1}">
      <dsp:nvSpPr>
        <dsp:cNvPr id="0" name=""/>
        <dsp:cNvSpPr/>
      </dsp:nvSpPr>
      <dsp:spPr>
        <a:xfrm>
          <a:off x="1752243" y="358115"/>
          <a:ext cx="4239776" cy="4239685"/>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Image Classification Model</a:t>
          </a:r>
        </a:p>
        <a:p>
          <a:pPr marL="0" lvl="0" indent="0" algn="ctr" defTabSz="1066800">
            <a:lnSpc>
              <a:spcPct val="90000"/>
            </a:lnSpc>
            <a:spcBef>
              <a:spcPct val="0"/>
            </a:spcBef>
            <a:spcAft>
              <a:spcPct val="35000"/>
            </a:spcAft>
            <a:buNone/>
          </a:pPr>
          <a:r>
            <a:rPr lang="en-US" sz="1800" b="0" kern="1200" dirty="0"/>
            <a:t>Determine the space status:</a:t>
          </a:r>
        </a:p>
        <a:p>
          <a:pPr marL="0" lvl="0" indent="0" algn="ctr" defTabSz="1066800">
            <a:lnSpc>
              <a:spcPct val="90000"/>
            </a:lnSpc>
            <a:spcBef>
              <a:spcPct val="0"/>
            </a:spcBef>
            <a:spcAft>
              <a:spcPct val="35000"/>
            </a:spcAft>
            <a:buNone/>
          </a:pPr>
          <a:r>
            <a:rPr lang="en-US" sz="1800" b="0" kern="1200" dirty="0"/>
            <a:t>EMPTY or OCCUPIED</a:t>
          </a:r>
        </a:p>
      </dsp:txBody>
      <dsp:txXfrm>
        <a:off x="2373144" y="979002"/>
        <a:ext cx="2997974" cy="2997911"/>
      </dsp:txXfrm>
    </dsp:sp>
    <dsp:sp modelId="{8A0FF0D8-0AF7-44A4-833E-7EA23A507B5A}">
      <dsp:nvSpPr>
        <dsp:cNvPr id="0" name=""/>
        <dsp:cNvSpPr/>
      </dsp:nvSpPr>
      <dsp:spPr>
        <a:xfrm>
          <a:off x="4171368" y="164952"/>
          <a:ext cx="471524" cy="471516"/>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988BAF3-9DE2-4A25-84FE-B7C476401BC3}">
      <dsp:nvSpPr>
        <dsp:cNvPr id="0" name=""/>
        <dsp:cNvSpPr/>
      </dsp:nvSpPr>
      <dsp:spPr>
        <a:xfrm>
          <a:off x="3054848" y="4282796"/>
          <a:ext cx="341421" cy="341750"/>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288D093-07AF-4EEB-B57C-FB5DA4420E30}">
      <dsp:nvSpPr>
        <dsp:cNvPr id="0" name=""/>
        <dsp:cNvSpPr/>
      </dsp:nvSpPr>
      <dsp:spPr>
        <a:xfrm>
          <a:off x="6264841" y="2078754"/>
          <a:ext cx="341421" cy="341750"/>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99685E2-34CD-4723-A342-ED2D0CA22ECA}">
      <dsp:nvSpPr>
        <dsp:cNvPr id="0" name=""/>
        <dsp:cNvSpPr/>
      </dsp:nvSpPr>
      <dsp:spPr>
        <a:xfrm>
          <a:off x="4631065" y="4646339"/>
          <a:ext cx="471524" cy="471516"/>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82F7230-9226-4387-9620-3DC67223F95C}">
      <dsp:nvSpPr>
        <dsp:cNvPr id="0" name=""/>
        <dsp:cNvSpPr/>
      </dsp:nvSpPr>
      <dsp:spPr>
        <a:xfrm>
          <a:off x="3151834" y="835080"/>
          <a:ext cx="341421" cy="341750"/>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682D7C4-37F7-4CA1-B102-AED7627E9C93}">
      <dsp:nvSpPr>
        <dsp:cNvPr id="0" name=""/>
        <dsp:cNvSpPr/>
      </dsp:nvSpPr>
      <dsp:spPr>
        <a:xfrm>
          <a:off x="2075529" y="2789991"/>
          <a:ext cx="341421" cy="341750"/>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CDD2561-1FC5-4EA6-AD90-3ADAF62A41D1}">
      <dsp:nvSpPr>
        <dsp:cNvPr id="0" name=""/>
        <dsp:cNvSpPr/>
      </dsp:nvSpPr>
      <dsp:spPr>
        <a:xfrm>
          <a:off x="0" y="394521"/>
          <a:ext cx="2460791" cy="2460005"/>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Web Server/</a:t>
          </a:r>
        </a:p>
        <a:p>
          <a:pPr marL="0" lvl="0" indent="0" algn="ctr" defTabSz="800100">
            <a:lnSpc>
              <a:spcPct val="90000"/>
            </a:lnSpc>
            <a:spcBef>
              <a:spcPct val="0"/>
            </a:spcBef>
            <a:spcAft>
              <a:spcPct val="35000"/>
            </a:spcAft>
            <a:buNone/>
          </a:pPr>
          <a:r>
            <a:rPr lang="en-US" sz="1800" b="1" kern="1200" dirty="0"/>
            <a:t>Database</a:t>
          </a:r>
        </a:p>
        <a:p>
          <a:pPr marL="0" lvl="0" indent="0" algn="ctr" defTabSz="800100">
            <a:lnSpc>
              <a:spcPct val="90000"/>
            </a:lnSpc>
            <a:spcBef>
              <a:spcPct val="0"/>
            </a:spcBef>
            <a:spcAft>
              <a:spcPct val="35000"/>
            </a:spcAft>
            <a:buNone/>
          </a:pPr>
          <a:r>
            <a:rPr lang="en-US" sz="1800" b="0" kern="1200" dirty="0"/>
            <a:t> Store parking spaces data</a:t>
          </a:r>
          <a:endParaRPr lang="en-US" sz="1200" b="0" kern="1200" dirty="0"/>
        </a:p>
      </dsp:txBody>
      <dsp:txXfrm>
        <a:off x="360374" y="754780"/>
        <a:ext cx="1740043" cy="1739487"/>
      </dsp:txXfrm>
    </dsp:sp>
    <dsp:sp modelId="{2470B0FE-F3CE-48F3-AE82-73016C487D68}">
      <dsp:nvSpPr>
        <dsp:cNvPr id="0" name=""/>
        <dsp:cNvSpPr/>
      </dsp:nvSpPr>
      <dsp:spPr>
        <a:xfrm>
          <a:off x="3694324" y="849938"/>
          <a:ext cx="471524" cy="471516"/>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8BC9D73-B86D-4378-970E-5CD650E31618}">
      <dsp:nvSpPr>
        <dsp:cNvPr id="0" name=""/>
        <dsp:cNvSpPr/>
      </dsp:nvSpPr>
      <dsp:spPr>
        <a:xfrm>
          <a:off x="589202" y="3351650"/>
          <a:ext cx="852371" cy="852394"/>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B301C3D-F1F9-4A72-AC54-827EBC1AD812}">
      <dsp:nvSpPr>
        <dsp:cNvPr id="0" name=""/>
        <dsp:cNvSpPr/>
      </dsp:nvSpPr>
      <dsp:spPr>
        <a:xfrm>
          <a:off x="6007827" y="593028"/>
          <a:ext cx="2678973" cy="2678117"/>
        </a:xfrm>
        <a:prstGeom prst="ellipse">
          <a:avLst/>
        </a:prstGeom>
        <a:gradFill rotWithShape="0">
          <a:gsLst>
            <a:gs pos="0">
              <a:schemeClr val="accent2">
                <a:lumMod val="86000"/>
              </a:schemeClr>
            </a:gs>
            <a:gs pos="100000">
              <a:schemeClr val="accent2">
                <a:lumMod val="75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Mobile Application</a:t>
          </a:r>
        </a:p>
        <a:p>
          <a:pPr marL="0" lvl="0" indent="0" algn="ctr" defTabSz="800100">
            <a:lnSpc>
              <a:spcPct val="90000"/>
            </a:lnSpc>
            <a:spcBef>
              <a:spcPct val="0"/>
            </a:spcBef>
            <a:spcAft>
              <a:spcPct val="35000"/>
            </a:spcAft>
            <a:buNone/>
          </a:pPr>
          <a:r>
            <a:rPr lang="en-US" sz="1800" b="0" kern="1200" dirty="0"/>
            <a:t>Allow users to verify slot availability in real-time</a:t>
          </a:r>
          <a:endParaRPr lang="en-US" sz="1200" b="0" kern="1200" dirty="0"/>
        </a:p>
      </dsp:txBody>
      <dsp:txXfrm>
        <a:off x="6400154" y="985229"/>
        <a:ext cx="1894319" cy="1893715"/>
      </dsp:txXfrm>
    </dsp:sp>
    <dsp:sp modelId="{0DF8FB3E-B0B0-40D8-B039-0C7B496BBA97}">
      <dsp:nvSpPr>
        <dsp:cNvPr id="0" name=""/>
        <dsp:cNvSpPr/>
      </dsp:nvSpPr>
      <dsp:spPr>
        <a:xfrm>
          <a:off x="5657695" y="1502236"/>
          <a:ext cx="471524" cy="471516"/>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22614F8-042B-41CB-A6A7-8094C903EB2F}">
      <dsp:nvSpPr>
        <dsp:cNvPr id="0" name=""/>
        <dsp:cNvSpPr/>
      </dsp:nvSpPr>
      <dsp:spPr>
        <a:xfrm>
          <a:off x="265127" y="4366005"/>
          <a:ext cx="341421" cy="341750"/>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85BB588-B4E8-4D50-9280-4D4F2686007C}">
      <dsp:nvSpPr>
        <dsp:cNvPr id="0" name=""/>
        <dsp:cNvSpPr/>
      </dsp:nvSpPr>
      <dsp:spPr>
        <a:xfrm>
          <a:off x="3669880" y="3879630"/>
          <a:ext cx="341421" cy="341750"/>
        </a:xfrm>
        <a:prstGeom prst="ellipse">
          <a:avLst/>
        </a:prstGeom>
        <a:gradFill rotWithShape="0">
          <a:gsLst>
            <a:gs pos="0">
              <a:schemeClr val="accent1">
                <a:hueOff val="0"/>
                <a:satOff val="0"/>
                <a:lumOff val="0"/>
                <a:alphaOff val="0"/>
                <a:tint val="98000"/>
                <a:lumMod val="100000"/>
              </a:schemeClr>
            </a:gs>
            <a:gs pos="100000">
              <a:schemeClr val="accent1">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37F2D40-DF92-4ADE-A761-CBF89659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74F42E9-55BA-437C-85B3-324B4E2BF2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D81A9-CFC2-4640-899E-DD3E177BE50A}" type="datetimeFigureOut">
              <a:rPr lang="en-US" smtClean="0"/>
              <a:t>5/4/21</a:t>
            </a:fld>
            <a:endParaRPr lang="en-US" dirty="0"/>
          </a:p>
        </p:txBody>
      </p:sp>
      <p:sp>
        <p:nvSpPr>
          <p:cNvPr id="4" name="Footer Placeholder 3">
            <a:extLst>
              <a:ext uri="{FF2B5EF4-FFF2-40B4-BE49-F238E27FC236}">
                <a16:creationId xmlns:a16="http://schemas.microsoft.com/office/drawing/2014/main" id="{407DF0FD-84A5-462F-A0AC-B2CEF6020C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D85C710-014C-4C89-9B64-843B9863C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C605DA-80A8-4B7B-B889-6C5700BB4CEA}" type="slidenum">
              <a:rPr lang="en-US" smtClean="0"/>
              <a:t>‹#›</a:t>
            </a:fld>
            <a:endParaRPr lang="en-US" dirty="0"/>
          </a:p>
        </p:txBody>
      </p:sp>
    </p:spTree>
    <p:extLst>
      <p:ext uri="{BB962C8B-B14F-4D97-AF65-F5344CB8AC3E}">
        <p14:creationId xmlns:p14="http://schemas.microsoft.com/office/powerpoint/2010/main" val="216653922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jpeg>
</file>

<file path=ppt/media/image5.png>
</file>

<file path=ppt/media/image6.jpe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1E50F4-C55A-473A-A70B-4B042EF011A9}" type="datetimeFigureOut">
              <a:rPr lang="en-US" smtClean="0"/>
              <a:t>5/4/21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544625-0ADF-4414-89A2-9E135F0C849F}" type="slidenum">
              <a:rPr lang="en-US" smtClean="0"/>
              <a:t>‹#›</a:t>
            </a:fld>
            <a:endParaRPr lang="en-US" dirty="0"/>
          </a:p>
        </p:txBody>
      </p:sp>
    </p:spTree>
    <p:extLst>
      <p:ext uri="{BB962C8B-B14F-4D97-AF65-F5344CB8AC3E}">
        <p14:creationId xmlns:p14="http://schemas.microsoft.com/office/powerpoint/2010/main" val="1122228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a:t>
            </a:fld>
            <a:endParaRPr lang="en-US" dirty="0"/>
          </a:p>
        </p:txBody>
      </p:sp>
    </p:spTree>
    <p:extLst>
      <p:ext uri="{BB962C8B-B14F-4D97-AF65-F5344CB8AC3E}">
        <p14:creationId xmlns:p14="http://schemas.microsoft.com/office/powerpoint/2010/main" val="37498086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12</a:t>
            </a:fld>
            <a:endParaRPr lang="en-US" dirty="0"/>
          </a:p>
        </p:txBody>
      </p:sp>
    </p:spTree>
    <p:extLst>
      <p:ext uri="{BB962C8B-B14F-4D97-AF65-F5344CB8AC3E}">
        <p14:creationId xmlns:p14="http://schemas.microsoft.com/office/powerpoint/2010/main" val="41646426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13</a:t>
            </a:fld>
            <a:endParaRPr lang="en-US" dirty="0"/>
          </a:p>
        </p:txBody>
      </p:sp>
    </p:spTree>
    <p:extLst>
      <p:ext uri="{BB962C8B-B14F-4D97-AF65-F5344CB8AC3E}">
        <p14:creationId xmlns:p14="http://schemas.microsoft.com/office/powerpoint/2010/main" val="2487746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14</a:t>
            </a:fld>
            <a:endParaRPr lang="en-US" dirty="0"/>
          </a:p>
        </p:txBody>
      </p:sp>
    </p:spTree>
    <p:extLst>
      <p:ext uri="{BB962C8B-B14F-4D97-AF65-F5344CB8AC3E}">
        <p14:creationId xmlns:p14="http://schemas.microsoft.com/office/powerpoint/2010/main" val="21876785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15</a:t>
            </a:fld>
            <a:endParaRPr lang="en-US" dirty="0"/>
          </a:p>
        </p:txBody>
      </p:sp>
    </p:spTree>
    <p:extLst>
      <p:ext uri="{BB962C8B-B14F-4D97-AF65-F5344CB8AC3E}">
        <p14:creationId xmlns:p14="http://schemas.microsoft.com/office/powerpoint/2010/main" val="8168886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16</a:t>
            </a:fld>
            <a:endParaRPr lang="en-US" dirty="0"/>
          </a:p>
        </p:txBody>
      </p:sp>
    </p:spTree>
    <p:extLst>
      <p:ext uri="{BB962C8B-B14F-4D97-AF65-F5344CB8AC3E}">
        <p14:creationId xmlns:p14="http://schemas.microsoft.com/office/powerpoint/2010/main" val="2724588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17</a:t>
            </a:fld>
            <a:endParaRPr lang="en-US" dirty="0"/>
          </a:p>
        </p:txBody>
      </p:sp>
    </p:spTree>
    <p:extLst>
      <p:ext uri="{BB962C8B-B14F-4D97-AF65-F5344CB8AC3E}">
        <p14:creationId xmlns:p14="http://schemas.microsoft.com/office/powerpoint/2010/main" val="30748395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18</a:t>
            </a:fld>
            <a:endParaRPr lang="en-US" dirty="0"/>
          </a:p>
        </p:txBody>
      </p:sp>
    </p:spTree>
    <p:extLst>
      <p:ext uri="{BB962C8B-B14F-4D97-AF65-F5344CB8AC3E}">
        <p14:creationId xmlns:p14="http://schemas.microsoft.com/office/powerpoint/2010/main" val="42890918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19</a:t>
            </a:fld>
            <a:endParaRPr lang="en-US" dirty="0"/>
          </a:p>
        </p:txBody>
      </p:sp>
    </p:spTree>
    <p:extLst>
      <p:ext uri="{BB962C8B-B14F-4D97-AF65-F5344CB8AC3E}">
        <p14:creationId xmlns:p14="http://schemas.microsoft.com/office/powerpoint/2010/main" val="25240287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20</a:t>
            </a:fld>
            <a:endParaRPr lang="en-US" dirty="0"/>
          </a:p>
        </p:txBody>
      </p:sp>
    </p:spTree>
    <p:extLst>
      <p:ext uri="{BB962C8B-B14F-4D97-AF65-F5344CB8AC3E}">
        <p14:creationId xmlns:p14="http://schemas.microsoft.com/office/powerpoint/2010/main" val="28826154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21</a:t>
            </a:fld>
            <a:endParaRPr lang="en-US" dirty="0"/>
          </a:p>
        </p:txBody>
      </p:sp>
    </p:spTree>
    <p:extLst>
      <p:ext uri="{BB962C8B-B14F-4D97-AF65-F5344CB8AC3E}">
        <p14:creationId xmlns:p14="http://schemas.microsoft.com/office/powerpoint/2010/main" val="204834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2</a:t>
            </a:fld>
            <a:endParaRPr lang="en-US" dirty="0"/>
          </a:p>
        </p:txBody>
      </p:sp>
    </p:spTree>
    <p:extLst>
      <p:ext uri="{BB962C8B-B14F-4D97-AF65-F5344CB8AC3E}">
        <p14:creationId xmlns:p14="http://schemas.microsoft.com/office/powerpoint/2010/main" val="1636654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3</a:t>
            </a:fld>
            <a:endParaRPr lang="en-US" dirty="0"/>
          </a:p>
        </p:txBody>
      </p:sp>
    </p:spTree>
    <p:extLst>
      <p:ext uri="{BB962C8B-B14F-4D97-AF65-F5344CB8AC3E}">
        <p14:creationId xmlns:p14="http://schemas.microsoft.com/office/powerpoint/2010/main" val="724031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4</a:t>
            </a:fld>
            <a:endParaRPr lang="en-US" dirty="0"/>
          </a:p>
        </p:txBody>
      </p:sp>
    </p:spTree>
    <p:extLst>
      <p:ext uri="{BB962C8B-B14F-4D97-AF65-F5344CB8AC3E}">
        <p14:creationId xmlns:p14="http://schemas.microsoft.com/office/powerpoint/2010/main" val="3799385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5</a:t>
            </a:fld>
            <a:endParaRPr lang="en-US" dirty="0"/>
          </a:p>
        </p:txBody>
      </p:sp>
    </p:spTree>
    <p:extLst>
      <p:ext uri="{BB962C8B-B14F-4D97-AF65-F5344CB8AC3E}">
        <p14:creationId xmlns:p14="http://schemas.microsoft.com/office/powerpoint/2010/main" val="173010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7</a:t>
            </a:fld>
            <a:endParaRPr lang="en-US" dirty="0"/>
          </a:p>
        </p:txBody>
      </p:sp>
    </p:spTree>
    <p:extLst>
      <p:ext uri="{BB962C8B-B14F-4D97-AF65-F5344CB8AC3E}">
        <p14:creationId xmlns:p14="http://schemas.microsoft.com/office/powerpoint/2010/main" val="16421498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8</a:t>
            </a:fld>
            <a:endParaRPr lang="en-US" dirty="0"/>
          </a:p>
        </p:txBody>
      </p:sp>
    </p:spTree>
    <p:extLst>
      <p:ext uri="{BB962C8B-B14F-4D97-AF65-F5344CB8AC3E}">
        <p14:creationId xmlns:p14="http://schemas.microsoft.com/office/powerpoint/2010/main" val="6190932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9</a:t>
            </a:fld>
            <a:endParaRPr lang="en-US" dirty="0"/>
          </a:p>
        </p:txBody>
      </p:sp>
    </p:spTree>
    <p:extLst>
      <p:ext uri="{BB962C8B-B14F-4D97-AF65-F5344CB8AC3E}">
        <p14:creationId xmlns:p14="http://schemas.microsoft.com/office/powerpoint/2010/main" val="1689522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d3ccc96c3d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d3ccc96c3d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gd3ccc96c3d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11</a:t>
            </a:fld>
            <a:endParaRPr/>
          </a:p>
        </p:txBody>
      </p:sp>
    </p:spTree>
    <p:extLst>
      <p:ext uri="{BB962C8B-B14F-4D97-AF65-F5344CB8AC3E}">
        <p14:creationId xmlns:p14="http://schemas.microsoft.com/office/powerpoint/2010/main" val="24121925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7DE6118-2437-4B30-8E3C-4D2BE6020583}" type="datetimeFigureOut">
              <a:rPr lang="en-US" smtClean="0"/>
              <a:pPr/>
              <a:t>5/4/21</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86025867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5/4/21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903588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5928223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6995142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80197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1511878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8034632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9853037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399231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471939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233049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5/4/21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669251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5/4/21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011906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5/4/21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819094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7DE6118-2437-4B30-8E3C-4D2BE6020583}" type="datetimeFigureOut">
              <a:rPr lang="en-US" smtClean="0"/>
              <a:t>5/4/21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2972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5/4/21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319107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5/4/21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8603952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DE6118-2437-4B30-8E3C-4D2BE6020583}" type="datetimeFigureOut">
              <a:rPr lang="en-US" smtClean="0"/>
              <a:pPr/>
              <a:t>5/4/21</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723827286"/>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8" Type="http://schemas.openxmlformats.org/officeDocument/2006/relationships/hyperlink" Target="https://www.sqlite.org/index.html" TargetMode="External"/><Relationship Id="rId3" Type="http://schemas.openxmlformats.org/officeDocument/2006/relationships/hyperlink" Target="https://en.wikipedia.org/wiki/Raspberry_Pi" TargetMode="External"/><Relationship Id="rId7" Type="http://schemas.openxmlformats.org/officeDocument/2006/relationships/hyperlink" Target="https://en.wikipedia.org/wiki/JavaScript" TargetMode="External"/><Relationship Id="rId12" Type="http://schemas.openxmlformats.org/officeDocument/2006/relationships/hyperlink" Target="https://www.apple.com/ios/ios-14/"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nodejs.org/en/" TargetMode="External"/><Relationship Id="rId11" Type="http://schemas.openxmlformats.org/officeDocument/2006/relationships/hyperlink" Target="https://www.android.com/" TargetMode="External"/><Relationship Id="rId5" Type="http://schemas.openxmlformats.org/officeDocument/2006/relationships/hyperlink" Target="https://en.wikipedia.org/wiki/Overview_of_RESTful_API_Description_Languages" TargetMode="External"/><Relationship Id="rId10" Type="http://schemas.openxmlformats.org/officeDocument/2006/relationships/hyperlink" Target="https://dart.dev/" TargetMode="External"/><Relationship Id="rId4" Type="http://schemas.openxmlformats.org/officeDocument/2006/relationships/hyperlink" Target="https://www.tensorflow.org/lite/" TargetMode="External"/><Relationship Id="rId9" Type="http://schemas.openxmlformats.org/officeDocument/2006/relationships/hyperlink" Target="https://flutter.dev/"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jpg"/><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ight sky with mountains far away on the horizon">
            <a:extLst>
              <a:ext uri="{FF2B5EF4-FFF2-40B4-BE49-F238E27FC236}">
                <a16:creationId xmlns:a16="http://schemas.microsoft.com/office/drawing/2014/main" id="{7C454B0C-0819-4D56-9275-BCE254DA659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340C7600-5BA8-4A54-887F-74AF87750A31}"/>
              </a:ext>
            </a:extLst>
          </p:cNvPr>
          <p:cNvSpPr>
            <a:spLocks noGrp="1"/>
          </p:cNvSpPr>
          <p:nvPr>
            <p:ph type="ctrTitle"/>
          </p:nvPr>
        </p:nvSpPr>
        <p:spPr>
          <a:xfrm>
            <a:off x="4671525" y="2567212"/>
            <a:ext cx="7197726" cy="2421464"/>
          </a:xfrm>
        </p:spPr>
        <p:txBody>
          <a:bodyPr>
            <a:normAutofit/>
          </a:bodyPr>
          <a:lstStyle/>
          <a:p>
            <a:pPr algn="l"/>
            <a:r>
              <a:rPr lang="en-US" b="1" dirty="0">
                <a:latin typeface="+mn-lt"/>
              </a:rPr>
              <a:t>SMART PARK – a MACHINE LEARNING PARKING APPLICATION</a:t>
            </a:r>
          </a:p>
        </p:txBody>
      </p:sp>
      <p:sp>
        <p:nvSpPr>
          <p:cNvPr id="3" name="Subtitle 2">
            <a:extLst>
              <a:ext uri="{FF2B5EF4-FFF2-40B4-BE49-F238E27FC236}">
                <a16:creationId xmlns:a16="http://schemas.microsoft.com/office/drawing/2014/main" id="{AE584786-6548-4BB4-95FD-977AD1F362C6}"/>
              </a:ext>
            </a:extLst>
          </p:cNvPr>
          <p:cNvSpPr>
            <a:spLocks noGrp="1"/>
          </p:cNvSpPr>
          <p:nvPr>
            <p:ph type="subTitle" idx="1"/>
          </p:nvPr>
        </p:nvSpPr>
        <p:spPr>
          <a:xfrm>
            <a:off x="4671525" y="4988676"/>
            <a:ext cx="7197726" cy="1405467"/>
          </a:xfrm>
        </p:spPr>
        <p:txBody>
          <a:bodyPr>
            <a:normAutofit/>
          </a:bodyPr>
          <a:lstStyle/>
          <a:p>
            <a:pPr algn="l"/>
            <a:r>
              <a:rPr lang="en-US" b="1" dirty="0">
                <a:solidFill>
                  <a:schemeClr val="accent1">
                    <a:lumMod val="40000"/>
                    <a:lumOff val="60000"/>
                  </a:schemeClr>
                </a:solidFill>
              </a:rPr>
              <a:t>By: </a:t>
            </a:r>
            <a:r>
              <a:rPr lang="en-US" dirty="0">
                <a:solidFill>
                  <a:schemeClr val="accent1">
                    <a:lumMod val="40000"/>
                    <a:lumOff val="60000"/>
                  </a:schemeClr>
                </a:solidFill>
              </a:rPr>
              <a:t>AUSTIN SMITH, VU NGUYEN, JAGGER HARNESS, HEMIL PATEL</a:t>
            </a:r>
          </a:p>
          <a:p>
            <a:pPr algn="l"/>
            <a:r>
              <a:rPr lang="en-US" b="1" dirty="0">
                <a:solidFill>
                  <a:schemeClr val="accent1">
                    <a:lumMod val="40000"/>
                    <a:lumOff val="60000"/>
                  </a:schemeClr>
                </a:solidFill>
              </a:rPr>
              <a:t>MENTOR: </a:t>
            </a:r>
            <a:r>
              <a:rPr lang="en-US" dirty="0">
                <a:solidFill>
                  <a:schemeClr val="accent1">
                    <a:lumMod val="40000"/>
                    <a:lumOff val="60000"/>
                  </a:schemeClr>
                </a:solidFill>
              </a:rPr>
              <a:t>CHRISTOPHER SALDIVAR</a:t>
            </a:r>
          </a:p>
        </p:txBody>
      </p:sp>
      <p:pic>
        <p:nvPicPr>
          <p:cNvPr id="12" name="Picture 11" descr="Chart, treemap chart&#10;&#10;Description automatically generated">
            <a:extLst>
              <a:ext uri="{FF2B5EF4-FFF2-40B4-BE49-F238E27FC236}">
                <a16:creationId xmlns:a16="http://schemas.microsoft.com/office/drawing/2014/main" id="{E1A8FBAF-DF77-1143-B38F-B2A2B5B6AEED}"/>
              </a:ext>
            </a:extLst>
          </p:cNvPr>
          <p:cNvPicPr>
            <a:picLocks noChangeAspect="1"/>
          </p:cNvPicPr>
          <p:nvPr/>
        </p:nvPicPr>
        <p:blipFill>
          <a:blip r:embed="rId4"/>
          <a:stretch>
            <a:fillRect/>
          </a:stretch>
        </p:blipFill>
        <p:spPr>
          <a:xfrm>
            <a:off x="789839" y="231928"/>
            <a:ext cx="3388211" cy="6394143"/>
          </a:xfrm>
          <a:prstGeom prst="rect">
            <a:avLst/>
          </a:prstGeom>
        </p:spPr>
      </p:pic>
    </p:spTree>
    <p:extLst>
      <p:ext uri="{BB962C8B-B14F-4D97-AF65-F5344CB8AC3E}">
        <p14:creationId xmlns:p14="http://schemas.microsoft.com/office/powerpoint/2010/main" val="341772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02F7B-2E6E-C749-8A38-7174B7FCF104}"/>
              </a:ext>
            </a:extLst>
          </p:cNvPr>
          <p:cNvSpPr>
            <a:spLocks noGrp="1"/>
          </p:cNvSpPr>
          <p:nvPr>
            <p:ph type="title"/>
          </p:nvPr>
        </p:nvSpPr>
        <p:spPr>
          <a:xfrm>
            <a:off x="6095999" y="609600"/>
            <a:ext cx="5270695" cy="1456267"/>
          </a:xfrm>
        </p:spPr>
        <p:txBody>
          <a:bodyPr/>
          <a:lstStyle/>
          <a:p>
            <a:pPr algn="ctr"/>
            <a:r>
              <a:rPr lang="en-US" b="1" dirty="0">
                <a:latin typeface="Calibri" panose="020F0502020204030204" pitchFamily="34" charset="0"/>
                <a:cs typeface="Calibri" panose="020F0502020204030204" pitchFamily="34" charset="0"/>
              </a:rPr>
              <a:t>cryptography</a:t>
            </a:r>
            <a:endParaRPr lang="en-US" b="1" dirty="0"/>
          </a:p>
        </p:txBody>
      </p:sp>
      <p:pic>
        <p:nvPicPr>
          <p:cNvPr id="5" name="Content Placeholder 4" descr="Diagram&#10;&#10;Description automatically generated">
            <a:extLst>
              <a:ext uri="{FF2B5EF4-FFF2-40B4-BE49-F238E27FC236}">
                <a16:creationId xmlns:a16="http://schemas.microsoft.com/office/drawing/2014/main" id="{424934BE-239E-0944-AAFD-47DCE3772454}"/>
              </a:ext>
            </a:extLst>
          </p:cNvPr>
          <p:cNvPicPr>
            <a:picLocks noGrp="1" noChangeAspect="1"/>
          </p:cNvPicPr>
          <p:nvPr>
            <p:ph idx="1"/>
          </p:nvPr>
        </p:nvPicPr>
        <p:blipFill>
          <a:blip r:embed="rId2"/>
          <a:stretch>
            <a:fillRect/>
          </a:stretch>
        </p:blipFill>
        <p:spPr>
          <a:xfrm>
            <a:off x="601395" y="2295018"/>
            <a:ext cx="5669910" cy="2267964"/>
          </a:xfrm>
        </p:spPr>
      </p:pic>
      <p:sp>
        <p:nvSpPr>
          <p:cNvPr id="6" name="Content Placeholder 3">
            <a:extLst>
              <a:ext uri="{FF2B5EF4-FFF2-40B4-BE49-F238E27FC236}">
                <a16:creationId xmlns:a16="http://schemas.microsoft.com/office/drawing/2014/main" id="{0148D84E-FEBF-3644-B080-81A235814408}"/>
              </a:ext>
            </a:extLst>
          </p:cNvPr>
          <p:cNvSpPr txBox="1">
            <a:spLocks/>
          </p:cNvSpPr>
          <p:nvPr/>
        </p:nvSpPr>
        <p:spPr>
          <a:xfrm>
            <a:off x="6477244" y="1598070"/>
            <a:ext cx="5113361" cy="4390708"/>
          </a:xfrm>
          <a:prstGeom prst="rect">
            <a:avLst/>
          </a:prstGeom>
        </p:spPr>
        <p:txBody>
          <a:bodyPr vert="horz" lIns="91440" tIns="45720" rIns="91440" bIns="45720" rtlCol="0" anchor="ct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400" dirty="0"/>
              <a:t>Cryptographic technique is to secure communication between server and machine learning model.</a:t>
            </a:r>
          </a:p>
          <a:p>
            <a:r>
              <a:rPr lang="en-US" sz="2400" dirty="0"/>
              <a:t>Cryptosystems use a set of procedures known as cryptographic algorithms to encrypt and decrypt messages between computer systems, smartphones,  and applications.</a:t>
            </a:r>
          </a:p>
        </p:txBody>
      </p:sp>
    </p:spTree>
    <p:extLst>
      <p:ext uri="{BB962C8B-B14F-4D97-AF65-F5344CB8AC3E}">
        <p14:creationId xmlns:p14="http://schemas.microsoft.com/office/powerpoint/2010/main" val="1694798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gd3ccc96c3d_0_7"/>
          <p:cNvSpPr txBox="1">
            <a:spLocks noGrp="1"/>
          </p:cNvSpPr>
          <p:nvPr>
            <p:ph type="title"/>
          </p:nvPr>
        </p:nvSpPr>
        <p:spPr>
          <a:xfrm>
            <a:off x="685800" y="390501"/>
            <a:ext cx="10131300" cy="1456200"/>
          </a:xfrm>
          <a:prstGeom prst="rect">
            <a:avLst/>
          </a:prstGeom>
        </p:spPr>
        <p:txBody>
          <a:bodyPr spcFirstLastPara="1" wrap="square" lIns="91425" tIns="45700" rIns="91425" bIns="45700" anchor="ctr" anchorCtr="0">
            <a:normAutofit/>
          </a:bodyPr>
          <a:lstStyle/>
          <a:p>
            <a:pPr lvl="0">
              <a:spcBef>
                <a:spcPts val="0"/>
              </a:spcBef>
            </a:pPr>
            <a:r>
              <a:rPr lang="en-US" b="1" dirty="0">
                <a:latin typeface="Calibri" panose="020F0502020204030204" pitchFamily="34" charset="0"/>
                <a:cs typeface="Calibri" panose="020F0502020204030204" pitchFamily="34" charset="0"/>
              </a:rPr>
              <a:t>KEY AND SIGNATURES</a:t>
            </a:r>
            <a:endParaRPr dirty="0"/>
          </a:p>
        </p:txBody>
      </p:sp>
      <p:sp>
        <p:nvSpPr>
          <p:cNvPr id="150" name="Google Shape;150;gd3ccc96c3d_0_7"/>
          <p:cNvSpPr txBox="1">
            <a:spLocks noGrp="1"/>
          </p:cNvSpPr>
          <p:nvPr>
            <p:ph type="body" idx="1"/>
          </p:nvPr>
        </p:nvSpPr>
        <p:spPr>
          <a:xfrm>
            <a:off x="685800" y="1362100"/>
            <a:ext cx="10131300" cy="3649200"/>
          </a:xfrm>
          <a:prstGeom prst="rect">
            <a:avLst/>
          </a:prstGeom>
        </p:spPr>
        <p:txBody>
          <a:bodyPr spcFirstLastPara="1" wrap="square" lIns="91425" tIns="45700" rIns="91425" bIns="45700" anchor="t" anchorCtr="0">
            <a:normAutofit/>
          </a:bodyPr>
          <a:lstStyle/>
          <a:p>
            <a:pPr marL="457200" lvl="0" indent="-342900" algn="l" rtl="0">
              <a:spcBef>
                <a:spcPts val="0"/>
              </a:spcBef>
              <a:spcAft>
                <a:spcPts val="0"/>
              </a:spcAft>
              <a:buSzPts val="1800"/>
              <a:buChar char="●"/>
            </a:pPr>
            <a:r>
              <a:rPr lang="en-US" sz="2400" dirty="0"/>
              <a:t>Cryptography allows the data to be signed which essentially makes it tamper-proof.</a:t>
            </a:r>
            <a:endParaRPr sz="2400" dirty="0"/>
          </a:p>
          <a:p>
            <a:pPr marL="457200" lvl="0" indent="-342900" algn="l" rtl="0">
              <a:spcBef>
                <a:spcPts val="0"/>
              </a:spcBef>
              <a:spcAft>
                <a:spcPts val="0"/>
              </a:spcAft>
              <a:buSzPts val="1800"/>
              <a:buChar char="●"/>
            </a:pPr>
            <a:r>
              <a:rPr lang="en-US" sz="2400" dirty="0"/>
              <a:t>In this case, we utilized keys and signatures to ensure that the data being sent to the web server and database was from the unique Raspberry Pi and not an outside source.</a:t>
            </a:r>
            <a:endParaRPr sz="2400" dirty="0"/>
          </a:p>
          <a:p>
            <a:pPr marL="0" lvl="0" indent="0" algn="l" rtl="0">
              <a:spcBef>
                <a:spcPts val="0"/>
              </a:spcBef>
              <a:spcAft>
                <a:spcPts val="0"/>
              </a:spcAft>
              <a:buNone/>
            </a:pPr>
            <a:endParaRPr sz="2400" dirty="0"/>
          </a:p>
          <a:p>
            <a:pPr marL="0" lvl="0" indent="0" algn="l" rtl="0">
              <a:spcBef>
                <a:spcPts val="0"/>
              </a:spcBef>
              <a:spcAft>
                <a:spcPts val="0"/>
              </a:spcAft>
              <a:buNone/>
            </a:pPr>
            <a:endParaRPr sz="2400" dirty="0"/>
          </a:p>
        </p:txBody>
      </p:sp>
      <p:pic>
        <p:nvPicPr>
          <p:cNvPr id="151" name="Google Shape;151;gd3ccc96c3d_0_7"/>
          <p:cNvPicPr preferRelativeResize="0"/>
          <p:nvPr/>
        </p:nvPicPr>
        <p:blipFill>
          <a:blip r:embed="rId3">
            <a:alphaModFix/>
          </a:blip>
          <a:stretch>
            <a:fillRect/>
          </a:stretch>
        </p:blipFill>
        <p:spPr>
          <a:xfrm>
            <a:off x="1650938" y="3745290"/>
            <a:ext cx="8201025" cy="2905125"/>
          </a:xfrm>
          <a:prstGeom prst="rect">
            <a:avLst/>
          </a:prstGeom>
          <a:noFill/>
          <a:ln>
            <a:noFill/>
          </a:ln>
        </p:spPr>
      </p:pic>
    </p:spTree>
    <p:extLst>
      <p:ext uri="{BB962C8B-B14F-4D97-AF65-F5344CB8AC3E}">
        <p14:creationId xmlns:p14="http://schemas.microsoft.com/office/powerpoint/2010/main" val="10151553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7865806" y="643463"/>
            <a:ext cx="3706762" cy="1608124"/>
          </a:xfrm>
        </p:spPr>
        <p:txBody>
          <a:bodyPr>
            <a:normAutofit fontScale="90000"/>
          </a:bodyPr>
          <a:lstStyle/>
          <a:p>
            <a:pPr algn="ctr"/>
            <a:r>
              <a:rPr lang="en-US" b="1" dirty="0">
                <a:latin typeface="Calibri" panose="020F0502020204030204" pitchFamily="34" charset="0"/>
                <a:cs typeface="Calibri" panose="020F0502020204030204" pitchFamily="34" charset="0"/>
              </a:rPr>
              <a:t>Parking space classifier model</a:t>
            </a:r>
          </a:p>
        </p:txBody>
      </p:sp>
      <p:pic>
        <p:nvPicPr>
          <p:cNvPr id="6" name="Picture 5" descr="A picture containing text, different, various, variety&#10;&#10;Description automatically generated">
            <a:extLst>
              <a:ext uri="{FF2B5EF4-FFF2-40B4-BE49-F238E27FC236}">
                <a16:creationId xmlns:a16="http://schemas.microsoft.com/office/drawing/2014/main" id="{BF22EAF9-543B-2447-88CD-465BBABA4FC5}"/>
              </a:ext>
            </a:extLst>
          </p:cNvPr>
          <p:cNvPicPr>
            <a:picLocks noChangeAspect="1"/>
          </p:cNvPicPr>
          <p:nvPr/>
        </p:nvPicPr>
        <p:blipFill>
          <a:blip r:embed="rId4"/>
          <a:stretch>
            <a:fillRect/>
          </a:stretch>
        </p:blipFill>
        <p:spPr>
          <a:xfrm>
            <a:off x="619432" y="1177804"/>
            <a:ext cx="6564147" cy="4365157"/>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7663992" y="2251587"/>
            <a:ext cx="4233040" cy="3972232"/>
          </a:xfrm>
        </p:spPr>
        <p:txBody>
          <a:bodyPr>
            <a:noAutofit/>
          </a:bodyPr>
          <a:lstStyle/>
          <a:p>
            <a:r>
              <a:rPr lang="en-US" sz="2400" dirty="0"/>
              <a:t>The model was trained using “</a:t>
            </a:r>
            <a:r>
              <a:rPr lang="en-US" sz="2400" dirty="0" err="1"/>
              <a:t>PKLot</a:t>
            </a:r>
            <a:r>
              <a:rPr lang="en-US" sz="2400" dirty="0"/>
              <a:t> – A robust dataset for parking lot classification” [3].</a:t>
            </a:r>
          </a:p>
          <a:p>
            <a:r>
              <a:rPr lang="en-US" sz="2400" dirty="0"/>
              <a:t>Consisting of 695,899 images.</a:t>
            </a:r>
          </a:p>
          <a:p>
            <a:r>
              <a:rPr lang="en-US" sz="2400" dirty="0"/>
              <a:t>Captured from two parking lots with different camera views.</a:t>
            </a:r>
          </a:p>
          <a:p>
            <a:r>
              <a:rPr lang="en-US" sz="2400" dirty="0"/>
              <a:t>Under different lighting and weather conditions.</a:t>
            </a:r>
          </a:p>
        </p:txBody>
      </p:sp>
    </p:spTree>
    <p:extLst>
      <p:ext uri="{BB962C8B-B14F-4D97-AF65-F5344CB8AC3E}">
        <p14:creationId xmlns:p14="http://schemas.microsoft.com/office/powerpoint/2010/main" val="12708076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7865806" y="643463"/>
            <a:ext cx="3706762" cy="1608124"/>
          </a:xfrm>
        </p:spPr>
        <p:txBody>
          <a:bodyPr>
            <a:normAutofit fontScale="90000"/>
          </a:bodyPr>
          <a:lstStyle/>
          <a:p>
            <a:pPr algn="ctr"/>
            <a:r>
              <a:rPr lang="en-US" b="1" dirty="0">
                <a:latin typeface="Calibri" panose="020F0502020204030204" pitchFamily="34" charset="0"/>
                <a:cs typeface="Calibri" panose="020F0502020204030204" pitchFamily="34" charset="0"/>
              </a:rPr>
              <a:t>Parking space classifier model</a:t>
            </a:r>
          </a:p>
        </p:txBody>
      </p:sp>
      <p:pic>
        <p:nvPicPr>
          <p:cNvPr id="6" name="Picture 5">
            <a:extLst>
              <a:ext uri="{FF2B5EF4-FFF2-40B4-BE49-F238E27FC236}">
                <a16:creationId xmlns:a16="http://schemas.microsoft.com/office/drawing/2014/main" id="{BF22EAF9-543B-2447-88CD-465BBABA4FC5}"/>
              </a:ext>
            </a:extLst>
          </p:cNvPr>
          <p:cNvPicPr>
            <a:picLocks noChangeAspect="1"/>
          </p:cNvPicPr>
          <p:nvPr/>
        </p:nvPicPr>
        <p:blipFill>
          <a:blip r:embed="rId3"/>
          <a:srcRect l="7926" r="7926"/>
          <a:stretch/>
        </p:blipFill>
        <p:spPr>
          <a:xfrm>
            <a:off x="643464" y="1140097"/>
            <a:ext cx="6897878" cy="4587088"/>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7769585" y="1934027"/>
            <a:ext cx="4153710" cy="4371429"/>
          </a:xfrm>
        </p:spPr>
        <p:txBody>
          <a:bodyPr>
            <a:normAutofit/>
          </a:bodyPr>
          <a:lstStyle/>
          <a:p>
            <a:r>
              <a:rPr lang="en-US" sz="2400" dirty="0"/>
              <a:t>When being tested at a parking lot with 222 spaces being observed:</a:t>
            </a:r>
          </a:p>
          <a:p>
            <a:pPr>
              <a:buFont typeface="Wingdings" pitchFamily="2" charset="2"/>
              <a:buChar char="ü"/>
            </a:pPr>
            <a:r>
              <a:rPr lang="en-US" sz="2400" dirty="0"/>
              <a:t>The model achieved an accuracy of 85%.</a:t>
            </a:r>
          </a:p>
          <a:p>
            <a:pPr>
              <a:buFont typeface="Wingdings" pitchFamily="2" charset="2"/>
              <a:buChar char="ü"/>
            </a:pPr>
            <a:r>
              <a:rPr lang="en-US" sz="2400" dirty="0"/>
              <a:t>Precision is 73%.</a:t>
            </a:r>
          </a:p>
          <a:p>
            <a:pPr>
              <a:buFont typeface="Wingdings" pitchFamily="2" charset="2"/>
              <a:buChar char="ü"/>
            </a:pPr>
            <a:r>
              <a:rPr lang="en-US" sz="2400" dirty="0"/>
              <a:t>Recall is 88% which is the proportion of actual vacant slots identified correctly.</a:t>
            </a:r>
          </a:p>
        </p:txBody>
      </p:sp>
    </p:spTree>
    <p:extLst>
      <p:ext uri="{BB962C8B-B14F-4D97-AF65-F5344CB8AC3E}">
        <p14:creationId xmlns:p14="http://schemas.microsoft.com/office/powerpoint/2010/main" val="582056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6717278" y="1030288"/>
            <a:ext cx="4776246" cy="1035579"/>
          </a:xfrm>
        </p:spPr>
        <p:txBody>
          <a:bodyPr>
            <a:normAutofit/>
          </a:bodyPr>
          <a:lstStyle/>
          <a:p>
            <a:pPr>
              <a:lnSpc>
                <a:spcPct val="90000"/>
              </a:lnSpc>
            </a:pPr>
            <a:r>
              <a:rPr lang="en-US" sz="3300" b="1" dirty="0">
                <a:latin typeface="Calibri" panose="020F0502020204030204" pitchFamily="34" charset="0"/>
                <a:cs typeface="Calibri" panose="020F0502020204030204" pitchFamily="34" charset="0"/>
              </a:rPr>
              <a:t>SMART PARK APPLICATION</a:t>
            </a:r>
          </a:p>
        </p:txBody>
      </p:sp>
      <p:pic>
        <p:nvPicPr>
          <p:cNvPr id="6" name="Picture 5" descr="Logo&#10;&#10;Description automatically generated">
            <a:extLst>
              <a:ext uri="{FF2B5EF4-FFF2-40B4-BE49-F238E27FC236}">
                <a16:creationId xmlns:a16="http://schemas.microsoft.com/office/drawing/2014/main" id="{BC2D98C8-2FBB-F94F-A336-087281E1923E}"/>
              </a:ext>
            </a:extLst>
          </p:cNvPr>
          <p:cNvPicPr>
            <a:picLocks noChangeAspect="1"/>
          </p:cNvPicPr>
          <p:nvPr/>
        </p:nvPicPr>
        <p:blipFill>
          <a:blip r:embed="rId4"/>
          <a:stretch>
            <a:fillRect/>
          </a:stretch>
        </p:blipFill>
        <p:spPr>
          <a:xfrm>
            <a:off x="698476" y="639098"/>
            <a:ext cx="5384848"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9" name="Picture 8" descr="Logo, company name&#10;&#10;Description automatically generated">
            <a:extLst>
              <a:ext uri="{FF2B5EF4-FFF2-40B4-BE49-F238E27FC236}">
                <a16:creationId xmlns:a16="http://schemas.microsoft.com/office/drawing/2014/main" id="{505C102D-2E92-AE41-A704-175E36DF172E}"/>
              </a:ext>
            </a:extLst>
          </p:cNvPr>
          <p:cNvPicPr>
            <a:picLocks noChangeAspect="1"/>
          </p:cNvPicPr>
          <p:nvPr/>
        </p:nvPicPr>
        <p:blipFill>
          <a:blip r:embed="rId5"/>
          <a:stretch>
            <a:fillRect/>
          </a:stretch>
        </p:blipFill>
        <p:spPr>
          <a:xfrm>
            <a:off x="663839" y="3525246"/>
            <a:ext cx="5454122" cy="2686153"/>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6717278" y="2286446"/>
            <a:ext cx="5133827" cy="4001232"/>
          </a:xfrm>
        </p:spPr>
        <p:txBody>
          <a:bodyPr>
            <a:noAutofit/>
          </a:bodyPr>
          <a:lstStyle/>
          <a:p>
            <a:r>
              <a:rPr lang="en-US" sz="2400" dirty="0"/>
              <a:t>Smart Park mobile application was built by Flutter framework [8] with Dart programming language [9] to run on Android [10] and iOS [11] platforms.</a:t>
            </a:r>
          </a:p>
          <a:p>
            <a:r>
              <a:rPr lang="en-US" sz="2400" dirty="0"/>
              <a:t>Providing multiple functionalities to help parking more convenient.</a:t>
            </a:r>
          </a:p>
          <a:p>
            <a:r>
              <a:rPr lang="en-US" sz="2400" dirty="0"/>
              <a:t>Receiving data sent from the machine learning model via web server.</a:t>
            </a:r>
          </a:p>
        </p:txBody>
      </p:sp>
    </p:spTree>
    <p:extLst>
      <p:ext uri="{BB962C8B-B14F-4D97-AF65-F5344CB8AC3E}">
        <p14:creationId xmlns:p14="http://schemas.microsoft.com/office/powerpoint/2010/main" val="31905700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685802" y="609600"/>
            <a:ext cx="6282266" cy="1456267"/>
          </a:xfrm>
        </p:spPr>
        <p:txBody>
          <a:bodyPr>
            <a:normAutofit/>
          </a:bodyPr>
          <a:lstStyle/>
          <a:p>
            <a:r>
              <a:rPr lang="en-US" b="1" dirty="0">
                <a:latin typeface="Calibri" panose="020F0502020204030204" pitchFamily="34" charset="0"/>
                <a:cs typeface="Calibri" panose="020F0502020204030204" pitchFamily="34" charset="0"/>
              </a:rPr>
              <a:t>Parking lots near me</a:t>
            </a:r>
          </a:p>
        </p:txBody>
      </p:sp>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685802" y="2142067"/>
            <a:ext cx="6282266" cy="3649133"/>
          </a:xfrm>
        </p:spPr>
        <p:txBody>
          <a:bodyPr>
            <a:normAutofit/>
          </a:bodyPr>
          <a:lstStyle/>
          <a:p>
            <a:r>
              <a:rPr lang="en-US" sz="2400" dirty="0"/>
              <a:t>The app will suggest to users a list of parking lots nearest to the users’ current location.</a:t>
            </a:r>
          </a:p>
          <a:p>
            <a:r>
              <a:rPr lang="en-US" sz="2400" dirty="0"/>
              <a:t>Device GPS location is collected to calculate the distance between the current location and parking lot location data in the database.</a:t>
            </a:r>
          </a:p>
          <a:p>
            <a:r>
              <a:rPr lang="en-US" sz="2400" dirty="0"/>
              <a:t>Users select one parking lot to see the availability of its parking spaces.</a:t>
            </a:r>
          </a:p>
        </p:txBody>
      </p:sp>
      <p:pic>
        <p:nvPicPr>
          <p:cNvPr id="6" name="Picture 5" descr="Graphical user interface, application&#10;&#10;Description automatically generated">
            <a:extLst>
              <a:ext uri="{FF2B5EF4-FFF2-40B4-BE49-F238E27FC236}">
                <a16:creationId xmlns:a16="http://schemas.microsoft.com/office/drawing/2014/main" id="{F5E8EC0A-5206-B748-AEB5-BA51D5570209}"/>
              </a:ext>
            </a:extLst>
          </p:cNvPr>
          <p:cNvPicPr>
            <a:picLocks noChangeAspect="1"/>
          </p:cNvPicPr>
          <p:nvPr/>
        </p:nvPicPr>
        <p:blipFill>
          <a:blip r:embed="rId4"/>
          <a:stretch>
            <a:fillRect/>
          </a:stretch>
        </p:blipFill>
        <p:spPr>
          <a:xfrm>
            <a:off x="7620528" y="160542"/>
            <a:ext cx="3464563" cy="653691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105758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1361187" y="1030288"/>
            <a:ext cx="4099947" cy="1035579"/>
          </a:xfrm>
        </p:spPr>
        <p:txBody>
          <a:bodyPr>
            <a:normAutofit/>
          </a:bodyPr>
          <a:lstStyle/>
          <a:p>
            <a:r>
              <a:rPr lang="en-US" b="1" dirty="0">
                <a:latin typeface="Calibri" panose="020F0502020204030204" pitchFamily="34" charset="0"/>
                <a:cs typeface="Calibri" panose="020F0502020204030204" pitchFamily="34" charset="0"/>
              </a:rPr>
              <a:t>LIST VIEW MODE</a:t>
            </a:r>
          </a:p>
        </p:txBody>
      </p:sp>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1361188" y="2142067"/>
            <a:ext cx="5917918" cy="3649133"/>
          </a:xfrm>
        </p:spPr>
        <p:txBody>
          <a:bodyPr>
            <a:normAutofit/>
          </a:bodyPr>
          <a:lstStyle/>
          <a:p>
            <a:r>
              <a:rPr lang="en-US" sz="2400" dirty="0"/>
              <a:t>Parking spaces’ availability is displayed on a list to create an intuitive user interface.</a:t>
            </a:r>
          </a:p>
          <a:p>
            <a:r>
              <a:rPr lang="en-US" sz="2400" dirty="0"/>
              <a:t>Users can refer to see parking space real-time status.</a:t>
            </a:r>
          </a:p>
          <a:p>
            <a:r>
              <a:rPr lang="en-US" sz="2400" dirty="0"/>
              <a:t>Users can also reserve a parking space for a certain amount of time in advantages.</a:t>
            </a:r>
          </a:p>
        </p:txBody>
      </p:sp>
      <p:pic>
        <p:nvPicPr>
          <p:cNvPr id="6" name="Picture 5" descr="Graphical user interface, application&#10;&#10;Description automatically generated">
            <a:extLst>
              <a:ext uri="{FF2B5EF4-FFF2-40B4-BE49-F238E27FC236}">
                <a16:creationId xmlns:a16="http://schemas.microsoft.com/office/drawing/2014/main" id="{97044E19-87D9-DB4C-98FB-D2286F9A55A9}"/>
              </a:ext>
            </a:extLst>
          </p:cNvPr>
          <p:cNvPicPr>
            <a:picLocks noChangeAspect="1"/>
          </p:cNvPicPr>
          <p:nvPr/>
        </p:nvPicPr>
        <p:blipFill>
          <a:blip r:embed="rId3"/>
          <a:stretch>
            <a:fillRect/>
          </a:stretch>
        </p:blipFill>
        <p:spPr>
          <a:xfrm>
            <a:off x="7407207" y="0"/>
            <a:ext cx="3634006" cy="6858000"/>
          </a:xfrm>
          <a:prstGeom prst="rect">
            <a:avLst/>
          </a:prstGeom>
        </p:spPr>
      </p:pic>
    </p:spTree>
    <p:extLst>
      <p:ext uri="{BB962C8B-B14F-4D97-AF65-F5344CB8AC3E}">
        <p14:creationId xmlns:p14="http://schemas.microsoft.com/office/powerpoint/2010/main" val="14897833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1361187" y="1030288"/>
            <a:ext cx="4099947" cy="1035579"/>
          </a:xfrm>
        </p:spPr>
        <p:txBody>
          <a:bodyPr>
            <a:normAutofit/>
          </a:bodyPr>
          <a:lstStyle/>
          <a:p>
            <a:r>
              <a:rPr lang="en-US" b="1" dirty="0">
                <a:latin typeface="Calibri" panose="020F0502020204030204" pitchFamily="34" charset="0"/>
                <a:cs typeface="Calibri" panose="020F0502020204030204" pitchFamily="34" charset="0"/>
              </a:rPr>
              <a:t>MAP VIEW MODE</a:t>
            </a:r>
          </a:p>
        </p:txBody>
      </p:sp>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1361188" y="2142067"/>
            <a:ext cx="5917918" cy="3649133"/>
          </a:xfrm>
        </p:spPr>
        <p:txBody>
          <a:bodyPr>
            <a:normAutofit/>
          </a:bodyPr>
          <a:lstStyle/>
          <a:p>
            <a:r>
              <a:rPr lang="en-US" sz="2400" dirty="0"/>
              <a:t>Map view mode helps users locate a parking space faster with the directions and the color indicator for space status.</a:t>
            </a:r>
          </a:p>
          <a:p>
            <a:r>
              <a:rPr lang="en-US" sz="2400" dirty="0"/>
              <a:t>Map view layout was rendered using the coordinates detected from the camera.</a:t>
            </a:r>
          </a:p>
        </p:txBody>
      </p:sp>
      <p:pic>
        <p:nvPicPr>
          <p:cNvPr id="5" name="Picture 4">
            <a:extLst>
              <a:ext uri="{FF2B5EF4-FFF2-40B4-BE49-F238E27FC236}">
                <a16:creationId xmlns:a16="http://schemas.microsoft.com/office/drawing/2014/main" id="{BEFDC171-E1E9-5A4D-B2FB-598516667602}"/>
              </a:ext>
            </a:extLst>
          </p:cNvPr>
          <p:cNvPicPr>
            <a:picLocks noChangeAspect="1"/>
          </p:cNvPicPr>
          <p:nvPr/>
        </p:nvPicPr>
        <p:blipFill>
          <a:blip r:embed="rId3"/>
          <a:srcRect/>
          <a:stretch/>
        </p:blipFill>
        <p:spPr>
          <a:xfrm>
            <a:off x="7832859" y="46657"/>
            <a:ext cx="3481794" cy="6570749"/>
          </a:xfrm>
          <a:prstGeom prst="rect">
            <a:avLst/>
          </a:prstGeom>
        </p:spPr>
      </p:pic>
    </p:spTree>
    <p:extLst>
      <p:ext uri="{BB962C8B-B14F-4D97-AF65-F5344CB8AC3E}">
        <p14:creationId xmlns:p14="http://schemas.microsoft.com/office/powerpoint/2010/main" val="1703291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1361187" y="1030288"/>
            <a:ext cx="4099947" cy="1035579"/>
          </a:xfrm>
        </p:spPr>
        <p:txBody>
          <a:bodyPr>
            <a:normAutofit/>
          </a:bodyPr>
          <a:lstStyle/>
          <a:p>
            <a:r>
              <a:rPr lang="en-US" b="1" dirty="0">
                <a:latin typeface="Calibri" panose="020F0502020204030204" pitchFamily="34" charset="0"/>
                <a:cs typeface="Calibri" panose="020F0502020204030204" pitchFamily="34" charset="0"/>
              </a:rPr>
              <a:t>Why smart park?</a:t>
            </a:r>
          </a:p>
        </p:txBody>
      </p:sp>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1361187" y="2142067"/>
            <a:ext cx="9743960" cy="3649133"/>
          </a:xfrm>
        </p:spPr>
        <p:txBody>
          <a:bodyPr>
            <a:normAutofit fontScale="92500" lnSpcReduction="10000"/>
          </a:bodyPr>
          <a:lstStyle/>
          <a:p>
            <a:r>
              <a:rPr lang="en-US" sz="2400" dirty="0"/>
              <a:t>Saving time to find, quickly navigate to the open parking slot.</a:t>
            </a:r>
          </a:p>
          <a:p>
            <a:r>
              <a:rPr lang="en-US" sz="2400" dirty="0"/>
              <a:t>Students, faculty and visitors can avoid being late from circling the parking lot.</a:t>
            </a:r>
          </a:p>
          <a:p>
            <a:r>
              <a:rPr lang="en-US" sz="2400" dirty="0"/>
              <a:t>The university can improve the parking experience</a:t>
            </a:r>
          </a:p>
          <a:p>
            <a:pPr lvl="1"/>
            <a:r>
              <a:rPr lang="en-US" sz="2400" dirty="0"/>
              <a:t>Low cost</a:t>
            </a:r>
          </a:p>
          <a:p>
            <a:pPr lvl="1"/>
            <a:r>
              <a:rPr lang="en-US" sz="2400" dirty="0"/>
              <a:t>Comparable accuracy</a:t>
            </a:r>
          </a:p>
          <a:p>
            <a:pPr lvl="1"/>
            <a:r>
              <a:rPr lang="en-US" sz="2400" dirty="0"/>
              <a:t>Easy to set up</a:t>
            </a:r>
          </a:p>
          <a:p>
            <a:r>
              <a:rPr lang="en-US" sz="2400" dirty="0"/>
              <a:t>The solution can be applied not only at the university parking lot but also for public parking lots to reduce traffic congestion.</a:t>
            </a:r>
          </a:p>
          <a:p>
            <a:pPr lvl="1"/>
            <a:endParaRPr lang="en-US" sz="2200" dirty="0"/>
          </a:p>
        </p:txBody>
      </p:sp>
    </p:spTree>
    <p:extLst>
      <p:ext uri="{BB962C8B-B14F-4D97-AF65-F5344CB8AC3E}">
        <p14:creationId xmlns:p14="http://schemas.microsoft.com/office/powerpoint/2010/main" val="1352430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1361187" y="1030288"/>
            <a:ext cx="4099947" cy="1035579"/>
          </a:xfrm>
        </p:spPr>
        <p:txBody>
          <a:bodyPr>
            <a:normAutofit fontScale="90000"/>
          </a:bodyPr>
          <a:lstStyle/>
          <a:p>
            <a:r>
              <a:rPr lang="en-US" b="1" dirty="0">
                <a:latin typeface="Calibri" panose="020F0502020204030204" pitchFamily="34" charset="0"/>
                <a:cs typeface="Calibri" panose="020F0502020204030204" pitchFamily="34" charset="0"/>
              </a:rPr>
              <a:t>future: FIND MY CAR</a:t>
            </a:r>
          </a:p>
        </p:txBody>
      </p:sp>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1361188" y="2142067"/>
            <a:ext cx="5917918" cy="3649133"/>
          </a:xfrm>
        </p:spPr>
        <p:txBody>
          <a:bodyPr>
            <a:normAutofit/>
          </a:bodyPr>
          <a:lstStyle/>
          <a:p>
            <a:r>
              <a:rPr lang="en-US" sz="2400" dirty="0"/>
              <a:t>Map view mode was integrated with the Find My Car feature that the user can locate their car quickly with the color indicator (Blue), using the collected parking location.</a:t>
            </a:r>
          </a:p>
          <a:p>
            <a:endParaRPr lang="en-US" sz="2400" dirty="0"/>
          </a:p>
        </p:txBody>
      </p:sp>
      <p:pic>
        <p:nvPicPr>
          <p:cNvPr id="6" name="Picture 5" descr="Graphical user interface, application&#10;&#10;Description automatically generated">
            <a:extLst>
              <a:ext uri="{FF2B5EF4-FFF2-40B4-BE49-F238E27FC236}">
                <a16:creationId xmlns:a16="http://schemas.microsoft.com/office/drawing/2014/main" id="{D3A3E3EF-9AE9-904F-BFE3-0DC3CF22F868}"/>
              </a:ext>
            </a:extLst>
          </p:cNvPr>
          <p:cNvPicPr>
            <a:picLocks noChangeAspect="1"/>
          </p:cNvPicPr>
          <p:nvPr/>
        </p:nvPicPr>
        <p:blipFill>
          <a:blip r:embed="rId3"/>
          <a:stretch>
            <a:fillRect/>
          </a:stretch>
        </p:blipFill>
        <p:spPr>
          <a:xfrm>
            <a:off x="7787310" y="0"/>
            <a:ext cx="3545906" cy="6702458"/>
          </a:xfrm>
          <a:prstGeom prst="rect">
            <a:avLst/>
          </a:prstGeom>
        </p:spPr>
      </p:pic>
    </p:spTree>
    <p:extLst>
      <p:ext uri="{BB962C8B-B14F-4D97-AF65-F5344CB8AC3E}">
        <p14:creationId xmlns:p14="http://schemas.microsoft.com/office/powerpoint/2010/main" val="1474812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9F444-FCBD-B140-9C05-E443FA0805C4}"/>
              </a:ext>
            </a:extLst>
          </p:cNvPr>
          <p:cNvSpPr>
            <a:spLocks noGrp="1"/>
          </p:cNvSpPr>
          <p:nvPr>
            <p:ph type="title"/>
          </p:nvPr>
        </p:nvSpPr>
        <p:spPr>
          <a:xfrm>
            <a:off x="685801" y="609600"/>
            <a:ext cx="6143423" cy="1456267"/>
          </a:xfrm>
        </p:spPr>
        <p:txBody>
          <a:bodyPr>
            <a:normAutofit/>
          </a:bodyPr>
          <a:lstStyle/>
          <a:p>
            <a:r>
              <a:rPr lang="en-US" b="1" dirty="0">
                <a:latin typeface="Calibri" panose="020F0502020204030204" pitchFamily="34" charset="0"/>
                <a:cs typeface="Calibri" panose="020F0502020204030204" pitchFamily="34" charset="0"/>
              </a:rPr>
              <a:t>PROBLEMS - INSPIRATION</a:t>
            </a:r>
            <a:endParaRPr lang="ru-RU" b="1"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EA851F40-4D46-1542-9255-34F9EE2AC62B}"/>
              </a:ext>
            </a:extLst>
          </p:cNvPr>
          <p:cNvSpPr>
            <a:spLocks noGrp="1"/>
          </p:cNvSpPr>
          <p:nvPr>
            <p:ph idx="1"/>
          </p:nvPr>
        </p:nvSpPr>
        <p:spPr>
          <a:xfrm>
            <a:off x="685802" y="2142067"/>
            <a:ext cx="7291872" cy="3649133"/>
          </a:xfrm>
        </p:spPr>
        <p:txBody>
          <a:bodyPr>
            <a:normAutofit/>
          </a:bodyPr>
          <a:lstStyle/>
          <a:p>
            <a:r>
              <a:rPr lang="en-US" sz="2400" dirty="0"/>
              <a:t>The congestion in the parking lots has been a known problem in high traffic areas.</a:t>
            </a:r>
          </a:p>
          <a:p>
            <a:r>
              <a:rPr lang="en-US" sz="2400" dirty="0"/>
              <a:t>University parking lots are not exceptions.</a:t>
            </a:r>
          </a:p>
          <a:p>
            <a:r>
              <a:rPr lang="en-US" sz="2400" dirty="0"/>
              <a:t>A-State campus parking has been proven difficult.</a:t>
            </a:r>
          </a:p>
        </p:txBody>
      </p:sp>
      <p:pic>
        <p:nvPicPr>
          <p:cNvPr id="4" name="Picture 3">
            <a:extLst>
              <a:ext uri="{FF2B5EF4-FFF2-40B4-BE49-F238E27FC236}">
                <a16:creationId xmlns:a16="http://schemas.microsoft.com/office/drawing/2014/main" id="{D4F2268B-BB87-42FB-B84F-C145C01B497A}"/>
              </a:ext>
            </a:extLst>
          </p:cNvPr>
          <p:cNvPicPr>
            <a:picLocks noChangeAspect="1"/>
          </p:cNvPicPr>
          <p:nvPr/>
        </p:nvPicPr>
        <p:blipFill>
          <a:blip r:embed="rId4"/>
          <a:srcRect l="13057" r="13057"/>
          <a:stretch/>
        </p:blipFill>
        <p:spPr>
          <a:xfrm>
            <a:off x="8888133" y="4144246"/>
            <a:ext cx="3302966" cy="2717299"/>
          </a:xfrm>
          <a:custGeom>
            <a:avLst/>
            <a:gdLst>
              <a:gd name="connsiteX0" fmla="*/ 1663658 w 3039855"/>
              <a:gd name="connsiteY0" fmla="*/ 0 h 2500842"/>
              <a:gd name="connsiteX1" fmla="*/ 2947417 w 3039855"/>
              <a:gd name="connsiteY1" fmla="*/ 605417 h 2500842"/>
              <a:gd name="connsiteX2" fmla="*/ 3039855 w 3039855"/>
              <a:gd name="connsiteY2" fmla="*/ 729032 h 2500842"/>
              <a:gd name="connsiteX3" fmla="*/ 3039855 w 3039855"/>
              <a:gd name="connsiteY3" fmla="*/ 2500842 h 2500842"/>
              <a:gd name="connsiteX4" fmla="*/ 226952 w 3039855"/>
              <a:gd name="connsiteY4" fmla="*/ 2500842 h 2500842"/>
              <a:gd name="connsiteX5" fmla="*/ 155401 w 3039855"/>
              <a:gd name="connsiteY5" fmla="*/ 2366679 h 2500842"/>
              <a:gd name="connsiteX6" fmla="*/ 0 w 3039855"/>
              <a:gd name="connsiteY6" fmla="*/ 1663658 h 2500842"/>
              <a:gd name="connsiteX7" fmla="*/ 1663658 w 3039855"/>
              <a:gd name="connsiteY7" fmla="*/ 0 h 2500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pic>
        <p:nvPicPr>
          <p:cNvPr id="7" name="Picture 6">
            <a:extLst>
              <a:ext uri="{FF2B5EF4-FFF2-40B4-BE49-F238E27FC236}">
                <a16:creationId xmlns:a16="http://schemas.microsoft.com/office/drawing/2014/main" id="{FE6C54C5-D2F4-48F8-B65E-7506F07BCCF3}"/>
              </a:ext>
            </a:extLst>
          </p:cNvPr>
          <p:cNvPicPr>
            <a:picLocks noChangeAspect="1"/>
          </p:cNvPicPr>
          <p:nvPr/>
        </p:nvPicPr>
        <p:blipFill rotWithShape="1">
          <a:blip r:embed="rId5"/>
          <a:srcRect l="2279" t="20244" r="60482" b="12539"/>
          <a:stretch/>
        </p:blipFill>
        <p:spPr>
          <a:xfrm>
            <a:off x="7449932" y="-14412"/>
            <a:ext cx="4741167" cy="3953249"/>
          </a:xfrm>
          <a:custGeom>
            <a:avLst/>
            <a:gdLst>
              <a:gd name="connsiteX0" fmla="*/ 303228 w 4638368"/>
              <a:gd name="connsiteY0" fmla="*/ 0 h 3867534"/>
              <a:gd name="connsiteX1" fmla="*/ 4638368 w 4638368"/>
              <a:gd name="connsiteY1" fmla="*/ 0 h 3867534"/>
              <a:gd name="connsiteX2" fmla="*/ 4638368 w 4638368"/>
              <a:gd name="connsiteY2" fmla="*/ 2952747 h 3867534"/>
              <a:gd name="connsiteX3" fmla="*/ 4585825 w 4638368"/>
              <a:gd name="connsiteY3" fmla="*/ 3013864 h 3867534"/>
              <a:gd name="connsiteX4" fmla="*/ 2641346 w 4638368"/>
              <a:gd name="connsiteY4" fmla="*/ 3867534 h 3867534"/>
              <a:gd name="connsiteX5" fmla="*/ 0 w 4638368"/>
              <a:gd name="connsiteY5" fmla="*/ 1226188 h 3867534"/>
              <a:gd name="connsiteX6" fmla="*/ 260466 w 4638368"/>
              <a:gd name="connsiteY6" fmla="*/ 81056 h 3867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8368" h="3867534">
                <a:moveTo>
                  <a:pt x="303228" y="0"/>
                </a:moveTo>
                <a:lnTo>
                  <a:pt x="4638368" y="0"/>
                </a:lnTo>
                <a:lnTo>
                  <a:pt x="4638368" y="2952747"/>
                </a:lnTo>
                <a:lnTo>
                  <a:pt x="4585825" y="3013864"/>
                </a:lnTo>
                <a:cubicBezTo>
                  <a:pt x="4103088" y="3538671"/>
                  <a:pt x="3410622" y="3867534"/>
                  <a:pt x="2641346" y="3867534"/>
                </a:cubicBezTo>
                <a:cubicBezTo>
                  <a:pt x="1182571" y="3867534"/>
                  <a:pt x="0" y="2684963"/>
                  <a:pt x="0" y="1226188"/>
                </a:cubicBezTo>
                <a:cubicBezTo>
                  <a:pt x="0" y="815907"/>
                  <a:pt x="93544" y="427475"/>
                  <a:pt x="260466" y="81056"/>
                </a:cubicBezTo>
                <a:close/>
              </a:path>
            </a:pathLst>
          </a:custGeom>
        </p:spPr>
      </p:pic>
    </p:spTree>
    <p:extLst>
      <p:ext uri="{BB962C8B-B14F-4D97-AF65-F5344CB8AC3E}">
        <p14:creationId xmlns:p14="http://schemas.microsoft.com/office/powerpoint/2010/main" val="29138249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1361187" y="1030288"/>
            <a:ext cx="4099947" cy="1035579"/>
          </a:xfrm>
        </p:spPr>
        <p:txBody>
          <a:bodyPr>
            <a:normAutofit/>
          </a:bodyPr>
          <a:lstStyle/>
          <a:p>
            <a:r>
              <a:rPr lang="en-US" b="1" dirty="0">
                <a:latin typeface="Calibri" panose="020F0502020204030204" pitchFamily="34" charset="0"/>
                <a:cs typeface="Calibri" panose="020F0502020204030204" pitchFamily="34" charset="0"/>
              </a:rPr>
              <a:t>references</a:t>
            </a:r>
          </a:p>
        </p:txBody>
      </p:sp>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1361187" y="1941923"/>
            <a:ext cx="9743960" cy="4383464"/>
          </a:xfrm>
        </p:spPr>
        <p:txBody>
          <a:bodyPr>
            <a:normAutofit fontScale="70000" lnSpcReduction="20000"/>
          </a:bodyPr>
          <a:lstStyle/>
          <a:p>
            <a:r>
              <a:rPr lang="en-US" sz="2400" dirty="0"/>
              <a:t>[1] Raspberry Pi. </a:t>
            </a:r>
            <a:r>
              <a:rPr lang="en-US" sz="2400" dirty="0">
                <a:solidFill>
                  <a:srgbClr val="00B0F0"/>
                </a:solidFill>
                <a:hlinkClick r:id="rId3">
                  <a:extLst>
                    <a:ext uri="{A12FA001-AC4F-418D-AE19-62706E023703}">
                      <ahyp:hlinkClr xmlns:ahyp="http://schemas.microsoft.com/office/drawing/2018/hyperlinkcolor" val="tx"/>
                    </a:ext>
                  </a:extLst>
                </a:hlinkClick>
              </a:rPr>
              <a:t>https://en.wikipedia.org/wiki/Raspberry_Pi</a:t>
            </a:r>
            <a:endParaRPr lang="en-US" sz="2400" dirty="0">
              <a:solidFill>
                <a:srgbClr val="00B0F0"/>
              </a:solidFill>
            </a:endParaRPr>
          </a:p>
          <a:p>
            <a:r>
              <a:rPr lang="en-US" sz="2400" dirty="0"/>
              <a:t>[2] TensorFlow Lite. </a:t>
            </a:r>
            <a:r>
              <a:rPr lang="en-US" sz="2400" dirty="0">
                <a:solidFill>
                  <a:srgbClr val="00B0F0"/>
                </a:solidFill>
                <a:hlinkClick r:id="rId4">
                  <a:extLst>
                    <a:ext uri="{A12FA001-AC4F-418D-AE19-62706E023703}">
                      <ahyp:hlinkClr xmlns:ahyp="http://schemas.microsoft.com/office/drawing/2018/hyperlinkcolor" val="tx"/>
                    </a:ext>
                  </a:extLst>
                </a:hlinkClick>
              </a:rPr>
              <a:t>https://www.tensorflow.org/lite/</a:t>
            </a:r>
            <a:endParaRPr lang="en-US" sz="2400" dirty="0">
              <a:solidFill>
                <a:srgbClr val="00B0F0"/>
              </a:solidFill>
            </a:endParaRPr>
          </a:p>
          <a:p>
            <a:r>
              <a:rPr lang="en-US" sz="2400" dirty="0"/>
              <a:t>[3] Almeida, Paulo &amp; Soares de Oliveira, Luiz &amp; Jr, </a:t>
            </a:r>
            <a:r>
              <a:rPr lang="en-US" sz="2400" dirty="0" err="1"/>
              <a:t>Alceu</a:t>
            </a:r>
            <a:r>
              <a:rPr lang="en-US" sz="2400" dirty="0"/>
              <a:t> &amp; Jr, </a:t>
            </a:r>
            <a:r>
              <a:rPr lang="en-US" sz="2400" dirty="0" err="1"/>
              <a:t>Eunelson</a:t>
            </a:r>
            <a:r>
              <a:rPr lang="en-US" sz="2400" dirty="0"/>
              <a:t> &amp; </a:t>
            </a:r>
            <a:r>
              <a:rPr lang="en-US" sz="2400" dirty="0" err="1"/>
              <a:t>Koerich</a:t>
            </a:r>
            <a:r>
              <a:rPr lang="en-US" sz="2400" dirty="0"/>
              <a:t>, Alessandro. (2015). </a:t>
            </a:r>
            <a:r>
              <a:rPr lang="en-US" sz="2400" dirty="0" err="1"/>
              <a:t>PKLot</a:t>
            </a:r>
            <a:r>
              <a:rPr lang="en-US" sz="2400" dirty="0"/>
              <a:t> - A Robust Dataset for Parking Lot Classification. Expert Systems with Applications. 42. 10.1016/j.eswa.2015.02.009. </a:t>
            </a:r>
          </a:p>
          <a:p>
            <a:r>
              <a:rPr lang="en-US" sz="2400" dirty="0"/>
              <a:t>[4] RESTful API. </a:t>
            </a:r>
            <a:r>
              <a:rPr lang="en-US" sz="2400" dirty="0">
                <a:solidFill>
                  <a:srgbClr val="00B0F0"/>
                </a:solidFill>
                <a:hlinkClick r:id="rId5">
                  <a:extLst>
                    <a:ext uri="{A12FA001-AC4F-418D-AE19-62706E023703}">
                      <ahyp:hlinkClr xmlns:ahyp="http://schemas.microsoft.com/office/drawing/2018/hyperlinkcolor" val="tx"/>
                    </a:ext>
                  </a:extLst>
                </a:hlinkClick>
              </a:rPr>
              <a:t>https://en.wikipedia.org/wiki/Overview_of_RESTful_API_Description_Languages</a:t>
            </a:r>
            <a:r>
              <a:rPr lang="en-US" sz="2400" dirty="0">
                <a:solidFill>
                  <a:srgbClr val="FE80C7"/>
                </a:solidFill>
                <a:hlinkClick r:id="rId5">
                  <a:extLst>
                    <a:ext uri="{A12FA001-AC4F-418D-AE19-62706E023703}">
                      <ahyp:hlinkClr xmlns:ahyp="http://schemas.microsoft.com/office/drawing/2018/hyperlinkcolor" val="tx"/>
                    </a:ext>
                  </a:extLst>
                </a:hlinkClick>
              </a:rPr>
              <a:t> </a:t>
            </a:r>
            <a:r>
              <a:rPr lang="en-US" sz="2400" dirty="0">
                <a:solidFill>
                  <a:srgbClr val="00B0F0"/>
                </a:solidFill>
                <a:hlinkClick r:id="rId5">
                  <a:extLst>
                    <a:ext uri="{A12FA001-AC4F-418D-AE19-62706E023703}">
                      <ahyp:hlinkClr xmlns:ahyp="http://schemas.microsoft.com/office/drawing/2018/hyperlinkcolor" val="tx"/>
                    </a:ext>
                  </a:extLst>
                </a:hlinkClick>
              </a:rPr>
              <a:t>API Description Languages - Wikipedia</a:t>
            </a:r>
            <a:r>
              <a:rPr lang="en-US" sz="2400" dirty="0">
                <a:solidFill>
                  <a:srgbClr val="00B0F0"/>
                </a:solidFill>
              </a:rPr>
              <a:t> </a:t>
            </a:r>
          </a:p>
          <a:p>
            <a:r>
              <a:rPr lang="en-US" sz="2400" dirty="0"/>
              <a:t>[5] Node.js. </a:t>
            </a:r>
            <a:r>
              <a:rPr lang="en-US" sz="2400" dirty="0">
                <a:solidFill>
                  <a:srgbClr val="00B0F0"/>
                </a:solidFill>
                <a:hlinkClick r:id="rId6">
                  <a:extLst>
                    <a:ext uri="{A12FA001-AC4F-418D-AE19-62706E023703}">
                      <ahyp:hlinkClr xmlns:ahyp="http://schemas.microsoft.com/office/drawing/2018/hyperlinkcolor" val="tx"/>
                    </a:ext>
                  </a:extLst>
                </a:hlinkClick>
              </a:rPr>
              <a:t>https://nodejs.org/en/js</a:t>
            </a:r>
            <a:endParaRPr lang="en-US" sz="2400" dirty="0">
              <a:solidFill>
                <a:srgbClr val="00B0F0"/>
              </a:solidFill>
            </a:endParaRPr>
          </a:p>
          <a:p>
            <a:r>
              <a:rPr lang="en-US" sz="2400" dirty="0"/>
              <a:t>[6] JavaScript Programming Language. </a:t>
            </a:r>
            <a:r>
              <a:rPr lang="en-US" sz="2400" dirty="0">
                <a:solidFill>
                  <a:srgbClr val="00B0F0"/>
                </a:solidFill>
                <a:hlinkClick r:id="rId7">
                  <a:extLst>
                    <a:ext uri="{A12FA001-AC4F-418D-AE19-62706E023703}">
                      <ahyp:hlinkClr xmlns:ahyp="http://schemas.microsoft.com/office/drawing/2018/hyperlinkcolor" val="tx"/>
                    </a:ext>
                  </a:extLst>
                </a:hlinkClick>
              </a:rPr>
              <a:t>https://en.wikipedia.org/wiki/JavaScript</a:t>
            </a:r>
            <a:endParaRPr lang="en-US" sz="2400" dirty="0">
              <a:solidFill>
                <a:srgbClr val="00B0F0"/>
              </a:solidFill>
            </a:endParaRPr>
          </a:p>
          <a:p>
            <a:r>
              <a:rPr lang="en-US" sz="2400" dirty="0"/>
              <a:t>[7] SQLite3. </a:t>
            </a:r>
            <a:r>
              <a:rPr lang="en-US" sz="2400" dirty="0">
                <a:solidFill>
                  <a:srgbClr val="00B0F0"/>
                </a:solidFill>
                <a:hlinkClick r:id="rId8">
                  <a:extLst>
                    <a:ext uri="{A12FA001-AC4F-418D-AE19-62706E023703}">
                      <ahyp:hlinkClr xmlns:ahyp="http://schemas.microsoft.com/office/drawing/2018/hyperlinkcolor" val="tx"/>
                    </a:ext>
                  </a:extLst>
                </a:hlinkClick>
              </a:rPr>
              <a:t>https://www.sqlite.org/index.html</a:t>
            </a:r>
            <a:endParaRPr lang="en-US" sz="2400" dirty="0">
              <a:solidFill>
                <a:srgbClr val="00B0F0"/>
              </a:solidFill>
            </a:endParaRPr>
          </a:p>
          <a:p>
            <a:r>
              <a:rPr lang="en-US" sz="2400" dirty="0"/>
              <a:t>[8] Flutter. </a:t>
            </a:r>
            <a:r>
              <a:rPr lang="en-US" sz="2400" dirty="0">
                <a:solidFill>
                  <a:srgbClr val="00B0F0"/>
                </a:solidFill>
                <a:hlinkClick r:id="rId9">
                  <a:extLst>
                    <a:ext uri="{A12FA001-AC4F-418D-AE19-62706E023703}">
                      <ahyp:hlinkClr xmlns:ahyp="http://schemas.microsoft.com/office/drawing/2018/hyperlinkcolor" val="tx"/>
                    </a:ext>
                  </a:extLst>
                </a:hlinkClick>
              </a:rPr>
              <a:t>https://flutter.dev/</a:t>
            </a:r>
            <a:endParaRPr lang="en-US" sz="2400" dirty="0">
              <a:solidFill>
                <a:srgbClr val="00B0F0"/>
              </a:solidFill>
            </a:endParaRPr>
          </a:p>
          <a:p>
            <a:r>
              <a:rPr lang="en-US" sz="2400" dirty="0"/>
              <a:t>[9] Dart. </a:t>
            </a:r>
            <a:r>
              <a:rPr lang="en-US" sz="2400" dirty="0">
                <a:solidFill>
                  <a:srgbClr val="00B0F0"/>
                </a:solidFill>
                <a:hlinkClick r:id="rId10">
                  <a:extLst>
                    <a:ext uri="{A12FA001-AC4F-418D-AE19-62706E023703}">
                      <ahyp:hlinkClr xmlns:ahyp="http://schemas.microsoft.com/office/drawing/2018/hyperlinkcolor" val="tx"/>
                    </a:ext>
                  </a:extLst>
                </a:hlinkClick>
              </a:rPr>
              <a:t>https://dart.dev/</a:t>
            </a:r>
            <a:endParaRPr lang="en-US" sz="2400" dirty="0">
              <a:solidFill>
                <a:srgbClr val="00B0F0"/>
              </a:solidFill>
            </a:endParaRPr>
          </a:p>
          <a:p>
            <a:r>
              <a:rPr lang="en-US" sz="2400" dirty="0"/>
              <a:t>[10] Android. </a:t>
            </a:r>
            <a:r>
              <a:rPr lang="en-US" sz="2400" dirty="0">
                <a:solidFill>
                  <a:srgbClr val="00B0F0"/>
                </a:solidFill>
                <a:hlinkClick r:id="rId11">
                  <a:extLst>
                    <a:ext uri="{A12FA001-AC4F-418D-AE19-62706E023703}">
                      <ahyp:hlinkClr xmlns:ahyp="http://schemas.microsoft.com/office/drawing/2018/hyperlinkcolor" val="tx"/>
                    </a:ext>
                  </a:extLst>
                </a:hlinkClick>
              </a:rPr>
              <a:t>https://www.android.com/</a:t>
            </a:r>
            <a:endParaRPr lang="en-US" sz="2400" dirty="0">
              <a:solidFill>
                <a:srgbClr val="00B0F0"/>
              </a:solidFill>
            </a:endParaRPr>
          </a:p>
          <a:p>
            <a:r>
              <a:rPr lang="en-US" sz="2400" dirty="0"/>
              <a:t>[11] iOS. </a:t>
            </a:r>
            <a:r>
              <a:rPr lang="en-US" sz="2400" dirty="0">
                <a:solidFill>
                  <a:srgbClr val="00B0F0"/>
                </a:solidFill>
                <a:hlinkClick r:id="rId12">
                  <a:extLst>
                    <a:ext uri="{A12FA001-AC4F-418D-AE19-62706E023703}">
                      <ahyp:hlinkClr xmlns:ahyp="http://schemas.microsoft.com/office/drawing/2018/hyperlinkcolor" val="tx"/>
                    </a:ext>
                  </a:extLst>
                </a:hlinkClick>
              </a:rPr>
              <a:t>https://www.apple.com/ios/ios-14/</a:t>
            </a:r>
            <a:r>
              <a:rPr lang="en-US" sz="2400" dirty="0">
                <a:solidFill>
                  <a:srgbClr val="FE80C7"/>
                </a:solidFill>
                <a:hlinkClick r:id="rId12">
                  <a:extLst>
                    <a:ext uri="{A12FA001-AC4F-418D-AE19-62706E023703}">
                      <ahyp:hlinkClr xmlns:ahyp="http://schemas.microsoft.com/office/drawing/2018/hyperlinkcolor" val="tx"/>
                    </a:ext>
                  </a:extLst>
                </a:hlinkClick>
              </a:rPr>
              <a:t> </a:t>
            </a:r>
            <a:r>
              <a:rPr lang="en-US" sz="2400" dirty="0">
                <a:solidFill>
                  <a:srgbClr val="00B0F0"/>
                </a:solidFill>
                <a:hlinkClick r:id="rId12">
                  <a:extLst>
                    <a:ext uri="{A12FA001-AC4F-418D-AE19-62706E023703}">
                      <ahyp:hlinkClr xmlns:ahyp="http://schemas.microsoft.com/office/drawing/2018/hyperlinkcolor" val="tx"/>
                    </a:ext>
                  </a:extLst>
                </a:hlinkClick>
              </a:rPr>
              <a:t>- Apple</a:t>
            </a:r>
            <a:endParaRPr lang="en-US" sz="2400" dirty="0">
              <a:solidFill>
                <a:srgbClr val="00B0F0"/>
              </a:solidFill>
            </a:endParaRPr>
          </a:p>
        </p:txBody>
      </p:sp>
    </p:spTree>
    <p:extLst>
      <p:ext uri="{BB962C8B-B14F-4D97-AF65-F5344CB8AC3E}">
        <p14:creationId xmlns:p14="http://schemas.microsoft.com/office/powerpoint/2010/main" val="3082322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ight spots">
            <a:extLst>
              <a:ext uri="{FF2B5EF4-FFF2-40B4-BE49-F238E27FC236}">
                <a16:creationId xmlns:a16="http://schemas.microsoft.com/office/drawing/2014/main" id="{20A520D0-11CF-4639-8537-F56A8A2FDCF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D44BCB7C-A6FC-4118-9027-468ECFDE6455}"/>
              </a:ext>
            </a:extLst>
          </p:cNvPr>
          <p:cNvSpPr>
            <a:spLocks noGrp="1"/>
          </p:cNvSpPr>
          <p:nvPr>
            <p:ph type="ctrTitle"/>
          </p:nvPr>
        </p:nvSpPr>
        <p:spPr>
          <a:xfrm>
            <a:off x="3962399" y="2573867"/>
            <a:ext cx="7197726" cy="2421464"/>
          </a:xfrm>
        </p:spPr>
        <p:txBody>
          <a:bodyPr>
            <a:normAutofit/>
          </a:bodyPr>
          <a:lstStyle/>
          <a:p>
            <a:r>
              <a:rPr lang="en-US" dirty="0"/>
              <a:t>Thank You!</a:t>
            </a:r>
          </a:p>
        </p:txBody>
      </p:sp>
      <p:sp>
        <p:nvSpPr>
          <p:cNvPr id="3" name="Subtitle 2">
            <a:extLst>
              <a:ext uri="{FF2B5EF4-FFF2-40B4-BE49-F238E27FC236}">
                <a16:creationId xmlns:a16="http://schemas.microsoft.com/office/drawing/2014/main" id="{4B64FA72-B055-4AE3-A6FD-8071BD687CBE}"/>
              </a:ext>
            </a:extLst>
          </p:cNvPr>
          <p:cNvSpPr>
            <a:spLocks noGrp="1"/>
          </p:cNvSpPr>
          <p:nvPr>
            <p:ph type="subTitle" idx="1"/>
          </p:nvPr>
        </p:nvSpPr>
        <p:spPr>
          <a:xfrm>
            <a:off x="3962399" y="4995332"/>
            <a:ext cx="7197726" cy="1405467"/>
          </a:xfrm>
        </p:spPr>
        <p:txBody>
          <a:bodyPr>
            <a:normAutofit/>
          </a:bodyPr>
          <a:lstStyle/>
          <a:p>
            <a:endParaRPr lang="en-US" dirty="0">
              <a:solidFill>
                <a:schemeClr val="accent1">
                  <a:lumMod val="40000"/>
                  <a:lumOff val="60000"/>
                </a:schemeClr>
              </a:solidFill>
            </a:endParaRPr>
          </a:p>
        </p:txBody>
      </p:sp>
    </p:spTree>
    <p:extLst>
      <p:ext uri="{BB962C8B-B14F-4D97-AF65-F5344CB8AC3E}">
        <p14:creationId xmlns:p14="http://schemas.microsoft.com/office/powerpoint/2010/main" val="2939930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6400800" y="609600"/>
            <a:ext cx="5147730" cy="1641987"/>
          </a:xfrm>
        </p:spPr>
        <p:txBody>
          <a:bodyPr>
            <a:normAutofit/>
          </a:bodyPr>
          <a:lstStyle/>
          <a:p>
            <a:r>
              <a:rPr lang="en-US" b="1" dirty="0">
                <a:latin typeface="Calibri" panose="020F0502020204030204" pitchFamily="34" charset="0"/>
                <a:cs typeface="Calibri" panose="020F0502020204030204" pitchFamily="34" charset="0"/>
              </a:rPr>
              <a:t>PROBLEMS - INSPIRATION</a:t>
            </a:r>
          </a:p>
        </p:txBody>
      </p:sp>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6400799" y="2251587"/>
            <a:ext cx="5250425" cy="3637935"/>
          </a:xfrm>
        </p:spPr>
        <p:txBody>
          <a:bodyPr>
            <a:noAutofit/>
          </a:bodyPr>
          <a:lstStyle/>
          <a:p>
            <a:r>
              <a:rPr lang="en-US" sz="2400" dirty="0"/>
              <a:t>Drivers wasting time circling around to find a </a:t>
            </a:r>
            <a:r>
              <a:rPr lang="en-US" sz="2400"/>
              <a:t>vacant spot.</a:t>
            </a:r>
            <a:endParaRPr lang="en-US" sz="2400" dirty="0"/>
          </a:p>
          <a:p>
            <a:r>
              <a:rPr lang="en-US" sz="2400" dirty="0"/>
              <a:t>Everyone might be late for work or classes if they don’t come early.</a:t>
            </a:r>
          </a:p>
          <a:p>
            <a:r>
              <a:rPr lang="en-US" sz="2400" dirty="0"/>
              <a:t>Drivers wish to know where they will park before arriving.</a:t>
            </a:r>
          </a:p>
        </p:txBody>
      </p:sp>
      <p:pic>
        <p:nvPicPr>
          <p:cNvPr id="7" name="Picture 6" descr="Graphical user interface, application&#10;&#10;Description automatically generated">
            <a:extLst>
              <a:ext uri="{FF2B5EF4-FFF2-40B4-BE49-F238E27FC236}">
                <a16:creationId xmlns:a16="http://schemas.microsoft.com/office/drawing/2014/main" id="{A1D1D53A-E582-9C4C-B60E-700ABA1C37ED}"/>
              </a:ext>
            </a:extLst>
          </p:cNvPr>
          <p:cNvPicPr>
            <a:picLocks noChangeAspect="1"/>
          </p:cNvPicPr>
          <p:nvPr/>
        </p:nvPicPr>
        <p:blipFill>
          <a:blip r:embed="rId4"/>
          <a:stretch>
            <a:fillRect/>
          </a:stretch>
        </p:blipFill>
        <p:spPr>
          <a:xfrm>
            <a:off x="747252" y="639097"/>
            <a:ext cx="5250425" cy="525042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429390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663841" y="1030288"/>
            <a:ext cx="4797293" cy="1035579"/>
          </a:xfrm>
        </p:spPr>
        <p:txBody>
          <a:bodyPr>
            <a:normAutofit fontScale="90000"/>
          </a:bodyPr>
          <a:lstStyle/>
          <a:p>
            <a:r>
              <a:rPr lang="en-US" b="1" dirty="0">
                <a:latin typeface="Calibri" panose="020F0502020204030204" pitchFamily="34" charset="0"/>
                <a:cs typeface="Calibri" panose="020F0502020204030204" pitchFamily="34" charset="0"/>
              </a:rPr>
              <a:t>PROBLEMS - INSPIRATION</a:t>
            </a:r>
          </a:p>
        </p:txBody>
      </p:sp>
      <p:sp>
        <p:nvSpPr>
          <p:cNvPr id="12" name="Rectangle 11">
            <a:extLst>
              <a:ext uri="{FF2B5EF4-FFF2-40B4-BE49-F238E27FC236}">
                <a16:creationId xmlns:a16="http://schemas.microsoft.com/office/drawing/2014/main" id="{F3DB8A80-BEAF-4E98-9282-88E5F0C98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797333" y="4261157"/>
            <a:ext cx="2971800" cy="17083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1361187" y="2142067"/>
            <a:ext cx="4099947" cy="3649133"/>
          </a:xfrm>
        </p:spPr>
        <p:txBody>
          <a:bodyPr>
            <a:normAutofit/>
          </a:bodyPr>
          <a:lstStyle/>
          <a:p>
            <a:r>
              <a:rPr lang="en-US" sz="2400" dirty="0"/>
              <a:t>Common solutions to reduce parking lot traffic:</a:t>
            </a:r>
          </a:p>
          <a:p>
            <a:pPr lvl="1"/>
            <a:r>
              <a:rPr lang="en-US" sz="2400" dirty="0"/>
              <a:t>Expensive.</a:t>
            </a:r>
          </a:p>
          <a:p>
            <a:pPr lvl="1"/>
            <a:r>
              <a:rPr lang="en-US" sz="2400" dirty="0"/>
              <a:t>Cannot provide the location of vacant spaces.</a:t>
            </a:r>
          </a:p>
          <a:p>
            <a:pPr lvl="1"/>
            <a:r>
              <a:rPr lang="en-US" sz="2400" dirty="0"/>
              <a:t>Require high maintenance.</a:t>
            </a:r>
          </a:p>
        </p:txBody>
      </p:sp>
      <p:sp>
        <p:nvSpPr>
          <p:cNvPr id="14" name="Rounded Rectangle 30">
            <a:extLst>
              <a:ext uri="{FF2B5EF4-FFF2-40B4-BE49-F238E27FC236}">
                <a16:creationId xmlns:a16="http://schemas.microsoft.com/office/drawing/2014/main" id="{486DF671-1997-42F6-A87A-16FF49BD5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4408" y="626261"/>
            <a:ext cx="5433751" cy="2711655"/>
          </a:xfrm>
          <a:prstGeom prst="roundRect">
            <a:avLst>
              <a:gd name="adj" fmla="val 7505"/>
            </a:avLst>
          </a:prstGeom>
          <a:solidFill>
            <a:schemeClr val="tx1"/>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ign on the sidewalk&#10;&#10;Description automatically generated with low confidence">
            <a:extLst>
              <a:ext uri="{FF2B5EF4-FFF2-40B4-BE49-F238E27FC236}">
                <a16:creationId xmlns:a16="http://schemas.microsoft.com/office/drawing/2014/main" id="{6C76AAFD-D462-1A4A-BC8A-85BAAB91771B}"/>
              </a:ext>
            </a:extLst>
          </p:cNvPr>
          <p:cNvPicPr>
            <a:picLocks noChangeAspect="1"/>
          </p:cNvPicPr>
          <p:nvPr/>
        </p:nvPicPr>
        <p:blipFill rotWithShape="1">
          <a:blip r:embed="rId4"/>
          <a:srcRect l="5982" t="27788" r="5982" b="26087"/>
          <a:stretch/>
        </p:blipFill>
        <p:spPr>
          <a:xfrm>
            <a:off x="6094407" y="626261"/>
            <a:ext cx="5433750" cy="2711655"/>
          </a:xfrm>
          <a:prstGeom prst="roundRect">
            <a:avLst>
              <a:gd name="adj" fmla="val 5453"/>
            </a:avLst>
          </a:prstGeom>
          <a:ln w="50800" cap="sq" cmpd="dbl">
            <a:noFill/>
            <a:miter lim="800000"/>
          </a:ln>
          <a:effectLst/>
        </p:spPr>
      </p:pic>
      <p:sp>
        <p:nvSpPr>
          <p:cNvPr id="16" name="Rounded Rectangle 35">
            <a:extLst>
              <a:ext uri="{FF2B5EF4-FFF2-40B4-BE49-F238E27FC236}">
                <a16:creationId xmlns:a16="http://schemas.microsoft.com/office/drawing/2014/main" id="{6771D16E-6F08-4154-BB82-11660C2ADE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4408" y="3515716"/>
            <a:ext cx="5433751" cy="2711655"/>
          </a:xfrm>
          <a:prstGeom prst="roundRect">
            <a:avLst>
              <a:gd name="adj" fmla="val 7505"/>
            </a:avLst>
          </a:prstGeom>
          <a:solidFill>
            <a:schemeClr val="tx1"/>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agram&#10;&#10;Description automatically generated">
            <a:extLst>
              <a:ext uri="{FF2B5EF4-FFF2-40B4-BE49-F238E27FC236}">
                <a16:creationId xmlns:a16="http://schemas.microsoft.com/office/drawing/2014/main" id="{6110B8ED-1247-514E-9DE9-59D7F31DE39E}"/>
              </a:ext>
            </a:extLst>
          </p:cNvPr>
          <p:cNvPicPr>
            <a:picLocks noChangeAspect="1"/>
          </p:cNvPicPr>
          <p:nvPr/>
        </p:nvPicPr>
        <p:blipFill rotWithShape="1">
          <a:blip r:embed="rId5"/>
          <a:srcRect l="8520" t="29026" r="9959" b="13675"/>
          <a:stretch/>
        </p:blipFill>
        <p:spPr>
          <a:xfrm>
            <a:off x="6094407" y="3515716"/>
            <a:ext cx="5433751" cy="2711655"/>
          </a:xfrm>
          <a:prstGeom prst="roundRect">
            <a:avLst>
              <a:gd name="adj" fmla="val 5453"/>
            </a:avLst>
          </a:prstGeom>
          <a:ln w="50800" cap="sq" cmpd="dbl">
            <a:noFill/>
            <a:miter lim="800000"/>
          </a:ln>
          <a:effectLst/>
        </p:spPr>
      </p:pic>
    </p:spTree>
    <p:extLst>
      <p:ext uri="{BB962C8B-B14F-4D97-AF65-F5344CB8AC3E}">
        <p14:creationId xmlns:p14="http://schemas.microsoft.com/office/powerpoint/2010/main" val="2011228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descr="SmartArt graphic">
            <a:extLst>
              <a:ext uri="{FF2B5EF4-FFF2-40B4-BE49-F238E27FC236}">
                <a16:creationId xmlns:a16="http://schemas.microsoft.com/office/drawing/2014/main" id="{21A182E9-AC38-4344-9247-5AB4B8F03A26}"/>
              </a:ext>
            </a:extLst>
          </p:cNvPr>
          <p:cNvGraphicFramePr>
            <a:graphicFrameLocks noGrp="1"/>
          </p:cNvGraphicFramePr>
          <p:nvPr>
            <p:ph sz="half" idx="2"/>
            <p:extLst>
              <p:ext uri="{D42A27DB-BD31-4B8C-83A1-F6EECF244321}">
                <p14:modId xmlns:p14="http://schemas.microsoft.com/office/powerpoint/2010/main" val="4283318113"/>
              </p:ext>
            </p:extLst>
          </p:nvPr>
        </p:nvGraphicFramePr>
        <p:xfrm>
          <a:off x="2045367" y="1612232"/>
          <a:ext cx="8686801" cy="49529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itle 6">
            <a:extLst>
              <a:ext uri="{FF2B5EF4-FFF2-40B4-BE49-F238E27FC236}">
                <a16:creationId xmlns:a16="http://schemas.microsoft.com/office/drawing/2014/main" id="{BA6F2A48-D5A0-3D4B-9D54-739B31EA8B89}"/>
              </a:ext>
            </a:extLst>
          </p:cNvPr>
          <p:cNvSpPr>
            <a:spLocks noGrp="1"/>
          </p:cNvSpPr>
          <p:nvPr>
            <p:ph type="title"/>
          </p:nvPr>
        </p:nvSpPr>
        <p:spPr>
          <a:xfrm>
            <a:off x="664912" y="453190"/>
            <a:ext cx="10131425" cy="1456267"/>
          </a:xfrm>
        </p:spPr>
        <p:txBody>
          <a:bodyPr/>
          <a:lstStyle/>
          <a:p>
            <a:pPr algn="ctr"/>
            <a:r>
              <a:rPr lang="en-US" b="1" dirty="0">
                <a:latin typeface="Calibri" panose="020F0502020204030204" pitchFamily="34" charset="0"/>
                <a:cs typeface="Calibri" panose="020F0502020204030204" pitchFamily="34" charset="0"/>
              </a:rPr>
              <a:t>idea of a parking space detection system using DEEP LEARNING</a:t>
            </a:r>
          </a:p>
        </p:txBody>
      </p:sp>
    </p:spTree>
    <p:extLst>
      <p:ext uri="{BB962C8B-B14F-4D97-AF65-F5344CB8AC3E}">
        <p14:creationId xmlns:p14="http://schemas.microsoft.com/office/powerpoint/2010/main" val="1974828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amera on a table&#10;&#10;Description automatically generated with low confidence">
            <a:extLst>
              <a:ext uri="{FF2B5EF4-FFF2-40B4-BE49-F238E27FC236}">
                <a16:creationId xmlns:a16="http://schemas.microsoft.com/office/drawing/2014/main" id="{659EDB01-2271-E044-9585-CE74B002BF42}"/>
              </a:ext>
            </a:extLst>
          </p:cNvPr>
          <p:cNvPicPr>
            <a:picLocks noChangeAspect="1"/>
          </p:cNvPicPr>
          <p:nvPr/>
        </p:nvPicPr>
        <p:blipFill rotWithShape="1">
          <a:blip r:embed="rId2"/>
          <a:srcRect l="1612" r="3072"/>
          <a:stretch/>
        </p:blipFill>
        <p:spPr>
          <a:xfrm>
            <a:off x="515219" y="878079"/>
            <a:ext cx="1648216" cy="828262"/>
          </a:xfrm>
          <a:prstGeom prst="roundRect">
            <a:avLst>
              <a:gd name="adj" fmla="val 4528"/>
            </a:avLst>
          </a:prstGeom>
          <a:ln w="50800" cap="sq" cmpd="dbl">
            <a:noFill/>
            <a:miter lim="800000"/>
          </a:ln>
          <a:effectLst/>
        </p:spPr>
      </p:pic>
      <p:pic>
        <p:nvPicPr>
          <p:cNvPr id="9" name="Picture 8" descr="Icon&#10;&#10;Description automatically generated">
            <a:extLst>
              <a:ext uri="{FF2B5EF4-FFF2-40B4-BE49-F238E27FC236}">
                <a16:creationId xmlns:a16="http://schemas.microsoft.com/office/drawing/2014/main" id="{3E8A1253-9A0C-6647-956C-39E44F1325F7}"/>
              </a:ext>
            </a:extLst>
          </p:cNvPr>
          <p:cNvPicPr>
            <a:picLocks noChangeAspect="1"/>
          </p:cNvPicPr>
          <p:nvPr/>
        </p:nvPicPr>
        <p:blipFill>
          <a:blip r:embed="rId3"/>
          <a:stretch>
            <a:fillRect/>
          </a:stretch>
        </p:blipFill>
        <p:spPr>
          <a:xfrm>
            <a:off x="9808211" y="711826"/>
            <a:ext cx="1747145" cy="1070126"/>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10" name="Picture 9" descr="A picture containing logo&#10;&#10;Description automatically generated">
            <a:extLst>
              <a:ext uri="{FF2B5EF4-FFF2-40B4-BE49-F238E27FC236}">
                <a16:creationId xmlns:a16="http://schemas.microsoft.com/office/drawing/2014/main" id="{7DA8F30D-0E00-0E4B-83C0-5DAC5953493B}"/>
              </a:ext>
            </a:extLst>
          </p:cNvPr>
          <p:cNvPicPr>
            <a:picLocks noChangeAspect="1"/>
          </p:cNvPicPr>
          <p:nvPr/>
        </p:nvPicPr>
        <p:blipFill rotWithShape="1">
          <a:blip r:embed="rId4"/>
          <a:srcRect t="458" r="2" b="3155"/>
          <a:stretch/>
        </p:blipFill>
        <p:spPr>
          <a:xfrm>
            <a:off x="10148041" y="3894509"/>
            <a:ext cx="1407315" cy="135651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11" name="Picture 10" descr="Logo&#10;&#10;Description automatically generated">
            <a:extLst>
              <a:ext uri="{FF2B5EF4-FFF2-40B4-BE49-F238E27FC236}">
                <a16:creationId xmlns:a16="http://schemas.microsoft.com/office/drawing/2014/main" id="{A96ED33C-4C56-644D-9FC9-9FFEDB914956}"/>
              </a:ext>
            </a:extLst>
          </p:cNvPr>
          <p:cNvPicPr>
            <a:picLocks noChangeAspect="1"/>
          </p:cNvPicPr>
          <p:nvPr/>
        </p:nvPicPr>
        <p:blipFill>
          <a:blip r:embed="rId5"/>
          <a:stretch>
            <a:fillRect/>
          </a:stretch>
        </p:blipFill>
        <p:spPr>
          <a:xfrm>
            <a:off x="4661572" y="711827"/>
            <a:ext cx="2439366" cy="1372143"/>
          </a:xfrm>
          <a:prstGeom prst="roundRect">
            <a:avLst>
              <a:gd name="adj" fmla="val 4207"/>
            </a:avLst>
          </a:prstGeom>
          <a:ln w="50800" cap="sq" cmpd="dbl">
            <a:noFill/>
            <a:miter lim="800000"/>
          </a:ln>
          <a:effectLst/>
        </p:spPr>
      </p:pic>
      <p:pic>
        <p:nvPicPr>
          <p:cNvPr id="12" name="Picture 11" descr="Graphical user interface, application&#10;&#10;Description automatically generated">
            <a:extLst>
              <a:ext uri="{FF2B5EF4-FFF2-40B4-BE49-F238E27FC236}">
                <a16:creationId xmlns:a16="http://schemas.microsoft.com/office/drawing/2014/main" id="{934B4B02-0BC3-AC4C-A243-CDBACD2D6B75}"/>
              </a:ext>
            </a:extLst>
          </p:cNvPr>
          <p:cNvPicPr>
            <a:picLocks noChangeAspect="1"/>
          </p:cNvPicPr>
          <p:nvPr/>
        </p:nvPicPr>
        <p:blipFill>
          <a:blip r:embed="rId6"/>
          <a:stretch>
            <a:fillRect/>
          </a:stretch>
        </p:blipFill>
        <p:spPr>
          <a:xfrm>
            <a:off x="4573486" y="5060373"/>
            <a:ext cx="682752" cy="1288472"/>
          </a:xfrm>
          <a:prstGeom prst="rect">
            <a:avLst/>
          </a:prstGeom>
        </p:spPr>
      </p:pic>
      <p:pic>
        <p:nvPicPr>
          <p:cNvPr id="13" name="Picture 12" descr="Graphical user interface, application&#10;&#10;Description automatically generated">
            <a:extLst>
              <a:ext uri="{FF2B5EF4-FFF2-40B4-BE49-F238E27FC236}">
                <a16:creationId xmlns:a16="http://schemas.microsoft.com/office/drawing/2014/main" id="{4ADD2BD4-57A3-814D-AF8B-40F643467336}"/>
              </a:ext>
            </a:extLst>
          </p:cNvPr>
          <p:cNvPicPr>
            <a:picLocks noChangeAspect="1"/>
          </p:cNvPicPr>
          <p:nvPr/>
        </p:nvPicPr>
        <p:blipFill>
          <a:blip r:embed="rId6"/>
          <a:stretch>
            <a:fillRect/>
          </a:stretch>
        </p:blipFill>
        <p:spPr>
          <a:xfrm>
            <a:off x="5536170" y="5060373"/>
            <a:ext cx="682752" cy="1288472"/>
          </a:xfrm>
          <a:prstGeom prst="rect">
            <a:avLst/>
          </a:prstGeom>
        </p:spPr>
      </p:pic>
      <p:pic>
        <p:nvPicPr>
          <p:cNvPr id="14" name="Picture 13" descr="Graphical user interface, application&#10;&#10;Description automatically generated">
            <a:extLst>
              <a:ext uri="{FF2B5EF4-FFF2-40B4-BE49-F238E27FC236}">
                <a16:creationId xmlns:a16="http://schemas.microsoft.com/office/drawing/2014/main" id="{0824F348-DC69-CF4D-8E38-9E083CD40917}"/>
              </a:ext>
            </a:extLst>
          </p:cNvPr>
          <p:cNvPicPr>
            <a:picLocks noChangeAspect="1"/>
          </p:cNvPicPr>
          <p:nvPr/>
        </p:nvPicPr>
        <p:blipFill>
          <a:blip r:embed="rId6"/>
          <a:stretch>
            <a:fillRect/>
          </a:stretch>
        </p:blipFill>
        <p:spPr>
          <a:xfrm>
            <a:off x="6498854" y="5060373"/>
            <a:ext cx="682752" cy="1288472"/>
          </a:xfrm>
          <a:prstGeom prst="rect">
            <a:avLst/>
          </a:prstGeom>
        </p:spPr>
      </p:pic>
      <p:sp>
        <p:nvSpPr>
          <p:cNvPr id="15" name="Rounded Rectangle 14">
            <a:extLst>
              <a:ext uri="{FF2B5EF4-FFF2-40B4-BE49-F238E27FC236}">
                <a16:creationId xmlns:a16="http://schemas.microsoft.com/office/drawing/2014/main" id="{5BA2D0C3-3C1F-344F-B1DB-F98B6D04048B}"/>
              </a:ext>
            </a:extLst>
          </p:cNvPr>
          <p:cNvSpPr/>
          <p:nvPr/>
        </p:nvSpPr>
        <p:spPr>
          <a:xfrm>
            <a:off x="3938155" y="4862945"/>
            <a:ext cx="3886200" cy="1693719"/>
          </a:xfrm>
          <a:prstGeom prst="roundRect">
            <a:avLst/>
          </a:prstGeom>
          <a:noFill/>
          <a:ln>
            <a:solidFill>
              <a:schemeClr val="tx1">
                <a:lumMod val="9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D91152D1-233E-7649-A2A0-6319334F519D}"/>
              </a:ext>
            </a:extLst>
          </p:cNvPr>
          <p:cNvSpPr txBox="1"/>
          <p:nvPr/>
        </p:nvSpPr>
        <p:spPr>
          <a:xfrm>
            <a:off x="431961" y="1978281"/>
            <a:ext cx="1814732" cy="369332"/>
          </a:xfrm>
          <a:prstGeom prst="rect">
            <a:avLst/>
          </a:prstGeom>
          <a:noFill/>
        </p:spPr>
        <p:txBody>
          <a:bodyPr wrap="square" rtlCol="0">
            <a:spAutoFit/>
          </a:bodyPr>
          <a:lstStyle/>
          <a:p>
            <a:pPr algn="ctr"/>
            <a:r>
              <a:rPr lang="en-US" b="1" dirty="0"/>
              <a:t>Raspberry Pi 4</a:t>
            </a:r>
          </a:p>
        </p:txBody>
      </p:sp>
      <p:sp>
        <p:nvSpPr>
          <p:cNvPr id="17" name="TextBox 16">
            <a:extLst>
              <a:ext uri="{FF2B5EF4-FFF2-40B4-BE49-F238E27FC236}">
                <a16:creationId xmlns:a16="http://schemas.microsoft.com/office/drawing/2014/main" id="{9147939A-4F3B-D049-896D-0CDCA15F6904}"/>
              </a:ext>
            </a:extLst>
          </p:cNvPr>
          <p:cNvSpPr txBox="1"/>
          <p:nvPr/>
        </p:nvSpPr>
        <p:spPr>
          <a:xfrm>
            <a:off x="4234375" y="1988054"/>
            <a:ext cx="3277773" cy="369332"/>
          </a:xfrm>
          <a:prstGeom prst="rect">
            <a:avLst/>
          </a:prstGeom>
          <a:noFill/>
        </p:spPr>
        <p:txBody>
          <a:bodyPr wrap="square" rtlCol="0">
            <a:spAutoFit/>
          </a:bodyPr>
          <a:lstStyle/>
          <a:p>
            <a:pPr algn="ctr"/>
            <a:r>
              <a:rPr lang="en-US" b="1" dirty="0"/>
              <a:t>Image classification Model</a:t>
            </a:r>
          </a:p>
        </p:txBody>
      </p:sp>
      <p:pic>
        <p:nvPicPr>
          <p:cNvPr id="18" name="Picture 17">
            <a:extLst>
              <a:ext uri="{FF2B5EF4-FFF2-40B4-BE49-F238E27FC236}">
                <a16:creationId xmlns:a16="http://schemas.microsoft.com/office/drawing/2014/main" id="{4B8606D4-0A4F-1949-AB5A-69D2E41CD9F0}"/>
              </a:ext>
            </a:extLst>
          </p:cNvPr>
          <p:cNvPicPr>
            <a:picLocks noChangeAspect="1"/>
          </p:cNvPicPr>
          <p:nvPr/>
        </p:nvPicPr>
        <p:blipFill>
          <a:blip r:embed="rId7"/>
          <a:srcRect l="7926" r="7926"/>
          <a:stretch/>
        </p:blipFill>
        <p:spPr>
          <a:xfrm>
            <a:off x="3093956" y="382391"/>
            <a:ext cx="990784" cy="658871"/>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cxnSp>
        <p:nvCxnSpPr>
          <p:cNvPr id="20" name="Straight Arrow Connector 19">
            <a:extLst>
              <a:ext uri="{FF2B5EF4-FFF2-40B4-BE49-F238E27FC236}">
                <a16:creationId xmlns:a16="http://schemas.microsoft.com/office/drawing/2014/main" id="{5F2D2D38-29B7-0048-98B8-BE88B569464B}"/>
              </a:ext>
            </a:extLst>
          </p:cNvPr>
          <p:cNvCxnSpPr/>
          <p:nvPr/>
        </p:nvCxnSpPr>
        <p:spPr>
          <a:xfrm>
            <a:off x="2504049" y="1292210"/>
            <a:ext cx="2069437" cy="0"/>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A8172450-1823-F941-BB28-ACBE7CFC2224}"/>
              </a:ext>
            </a:extLst>
          </p:cNvPr>
          <p:cNvSpPr txBox="1"/>
          <p:nvPr/>
        </p:nvSpPr>
        <p:spPr>
          <a:xfrm>
            <a:off x="9561549" y="1988054"/>
            <a:ext cx="2398843" cy="369332"/>
          </a:xfrm>
          <a:prstGeom prst="rect">
            <a:avLst/>
          </a:prstGeom>
          <a:noFill/>
        </p:spPr>
        <p:txBody>
          <a:bodyPr wrap="square" rtlCol="0">
            <a:spAutoFit/>
          </a:bodyPr>
          <a:lstStyle/>
          <a:p>
            <a:pPr algn="ctr"/>
            <a:r>
              <a:rPr lang="en-US" b="1" dirty="0"/>
              <a:t>Backend Server</a:t>
            </a:r>
          </a:p>
        </p:txBody>
      </p:sp>
      <p:cxnSp>
        <p:nvCxnSpPr>
          <p:cNvPr id="22" name="Straight Arrow Connector 21">
            <a:extLst>
              <a:ext uri="{FF2B5EF4-FFF2-40B4-BE49-F238E27FC236}">
                <a16:creationId xmlns:a16="http://schemas.microsoft.com/office/drawing/2014/main" id="{2CF3DEE6-70F8-8341-9E67-3610B1900FE0}"/>
              </a:ext>
            </a:extLst>
          </p:cNvPr>
          <p:cNvCxnSpPr/>
          <p:nvPr/>
        </p:nvCxnSpPr>
        <p:spPr>
          <a:xfrm>
            <a:off x="7355058" y="1259712"/>
            <a:ext cx="2069437" cy="0"/>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AE8DB938-AAF3-6144-9CD2-F56FC3240C10}"/>
              </a:ext>
            </a:extLst>
          </p:cNvPr>
          <p:cNvCxnSpPr>
            <a:cxnSpLocks/>
          </p:cNvCxnSpPr>
          <p:nvPr/>
        </p:nvCxnSpPr>
        <p:spPr>
          <a:xfrm flipH="1">
            <a:off x="5763785" y="1988054"/>
            <a:ext cx="3660711" cy="2362135"/>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4934736-284E-E541-892D-89F71B5BEE93}"/>
              </a:ext>
            </a:extLst>
          </p:cNvPr>
          <p:cNvCxnSpPr>
            <a:cxnSpLocks/>
          </p:cNvCxnSpPr>
          <p:nvPr/>
        </p:nvCxnSpPr>
        <p:spPr>
          <a:xfrm>
            <a:off x="5763785" y="4407666"/>
            <a:ext cx="0" cy="330197"/>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1432ED06-3807-5549-8225-577D47D77D88}"/>
              </a:ext>
            </a:extLst>
          </p:cNvPr>
          <p:cNvCxnSpPr>
            <a:cxnSpLocks/>
          </p:cNvCxnSpPr>
          <p:nvPr/>
        </p:nvCxnSpPr>
        <p:spPr>
          <a:xfrm flipV="1">
            <a:off x="6118824" y="4365462"/>
            <a:ext cx="0" cy="330198"/>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05899720-3FA5-E545-84BF-9A56DAA9671C}"/>
              </a:ext>
            </a:extLst>
          </p:cNvPr>
          <p:cNvCxnSpPr>
            <a:cxnSpLocks/>
          </p:cNvCxnSpPr>
          <p:nvPr/>
        </p:nvCxnSpPr>
        <p:spPr>
          <a:xfrm flipV="1">
            <a:off x="6218922" y="2162947"/>
            <a:ext cx="3333041" cy="2202515"/>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3E00767-1029-BC4D-A7D5-0E2648DE89DA}"/>
              </a:ext>
            </a:extLst>
          </p:cNvPr>
          <p:cNvCxnSpPr>
            <a:cxnSpLocks/>
          </p:cNvCxnSpPr>
          <p:nvPr/>
        </p:nvCxnSpPr>
        <p:spPr>
          <a:xfrm>
            <a:off x="10578098" y="2672862"/>
            <a:ext cx="0" cy="1128539"/>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5B4F6518-8323-0D45-90F5-FDB37788334D}"/>
              </a:ext>
            </a:extLst>
          </p:cNvPr>
          <p:cNvCxnSpPr>
            <a:cxnSpLocks/>
          </p:cNvCxnSpPr>
          <p:nvPr/>
        </p:nvCxnSpPr>
        <p:spPr>
          <a:xfrm flipV="1">
            <a:off x="10933137" y="2560320"/>
            <a:ext cx="0" cy="1198878"/>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79B5243F-372A-9B43-98E6-572DDFB3C9A6}"/>
              </a:ext>
            </a:extLst>
          </p:cNvPr>
          <p:cNvSpPr txBox="1"/>
          <p:nvPr/>
        </p:nvSpPr>
        <p:spPr>
          <a:xfrm>
            <a:off x="9733715" y="5386330"/>
            <a:ext cx="2398843" cy="646331"/>
          </a:xfrm>
          <a:prstGeom prst="rect">
            <a:avLst/>
          </a:prstGeom>
          <a:noFill/>
        </p:spPr>
        <p:txBody>
          <a:bodyPr wrap="square" rtlCol="0">
            <a:spAutoFit/>
          </a:bodyPr>
          <a:lstStyle/>
          <a:p>
            <a:pPr algn="ctr"/>
            <a:r>
              <a:rPr lang="en-US" b="1" dirty="0"/>
              <a:t>Parking spaces database</a:t>
            </a:r>
          </a:p>
        </p:txBody>
      </p:sp>
      <p:sp>
        <p:nvSpPr>
          <p:cNvPr id="52" name="TextBox 51">
            <a:extLst>
              <a:ext uri="{FF2B5EF4-FFF2-40B4-BE49-F238E27FC236}">
                <a16:creationId xmlns:a16="http://schemas.microsoft.com/office/drawing/2014/main" id="{B1BC32DE-9B15-0349-8D89-87A2CAFE6E8A}"/>
              </a:ext>
            </a:extLst>
          </p:cNvPr>
          <p:cNvSpPr txBox="1"/>
          <p:nvPr/>
        </p:nvSpPr>
        <p:spPr>
          <a:xfrm>
            <a:off x="6779031" y="634002"/>
            <a:ext cx="3277773" cy="369332"/>
          </a:xfrm>
          <a:prstGeom prst="rect">
            <a:avLst/>
          </a:prstGeom>
          <a:noFill/>
        </p:spPr>
        <p:txBody>
          <a:bodyPr wrap="square" rtlCol="0">
            <a:spAutoFit/>
          </a:bodyPr>
          <a:lstStyle/>
          <a:p>
            <a:pPr algn="ctr"/>
            <a:r>
              <a:rPr lang="en-US" b="1" dirty="0"/>
              <a:t>[ Occupied, Empty ]</a:t>
            </a:r>
          </a:p>
        </p:txBody>
      </p:sp>
      <p:sp>
        <p:nvSpPr>
          <p:cNvPr id="53" name="TextBox 52">
            <a:extLst>
              <a:ext uri="{FF2B5EF4-FFF2-40B4-BE49-F238E27FC236}">
                <a16:creationId xmlns:a16="http://schemas.microsoft.com/office/drawing/2014/main" id="{A81E8F82-FEC4-694E-AAD3-A07634DEB149}"/>
              </a:ext>
            </a:extLst>
          </p:cNvPr>
          <p:cNvSpPr txBox="1"/>
          <p:nvPr/>
        </p:nvSpPr>
        <p:spPr>
          <a:xfrm>
            <a:off x="460099" y="2832680"/>
            <a:ext cx="2937006" cy="2123658"/>
          </a:xfrm>
          <a:prstGeom prst="rect">
            <a:avLst/>
          </a:prstGeom>
          <a:noFill/>
        </p:spPr>
        <p:txBody>
          <a:bodyPr wrap="square" rtlCol="0">
            <a:spAutoFit/>
          </a:bodyPr>
          <a:lstStyle/>
          <a:p>
            <a:pPr algn="ctr"/>
            <a:r>
              <a:rPr lang="en-US" sz="6600" b="1" dirty="0"/>
              <a:t>System Flow</a:t>
            </a:r>
          </a:p>
        </p:txBody>
      </p:sp>
    </p:spTree>
    <p:extLst>
      <p:ext uri="{BB962C8B-B14F-4D97-AF65-F5344CB8AC3E}">
        <p14:creationId xmlns:p14="http://schemas.microsoft.com/office/powerpoint/2010/main" val="958283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6717277" y="479782"/>
            <a:ext cx="4349041" cy="1035579"/>
          </a:xfrm>
        </p:spPr>
        <p:txBody>
          <a:bodyPr>
            <a:normAutofit fontScale="90000"/>
          </a:bodyPr>
          <a:lstStyle/>
          <a:p>
            <a:pPr algn="ctr"/>
            <a:r>
              <a:rPr lang="en-US" b="1" dirty="0">
                <a:latin typeface="Calibri" panose="020F0502020204030204" pitchFamily="34" charset="0"/>
                <a:cs typeface="Calibri" panose="020F0502020204030204" pitchFamily="34" charset="0"/>
              </a:rPr>
              <a:t>RASPBERRY PI CAMERA</a:t>
            </a:r>
          </a:p>
        </p:txBody>
      </p:sp>
      <p:sp>
        <p:nvSpPr>
          <p:cNvPr id="12" name="Rounded Rectangle 32">
            <a:extLst>
              <a:ext uri="{FF2B5EF4-FFF2-40B4-BE49-F238E27FC236}">
                <a16:creationId xmlns:a16="http://schemas.microsoft.com/office/drawing/2014/main" id="{2467682A-1488-4777-A666-70288BE125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660" y="639097"/>
            <a:ext cx="5433751" cy="5575438"/>
          </a:xfrm>
          <a:prstGeom prst="roundRect">
            <a:avLst>
              <a:gd name="adj" fmla="val 3449"/>
            </a:avLst>
          </a:prstGeom>
          <a:solidFill>
            <a:schemeClr val="tx1"/>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mera on a table&#10;&#10;Description automatically generated with low confidence">
            <a:extLst>
              <a:ext uri="{FF2B5EF4-FFF2-40B4-BE49-F238E27FC236}">
                <a16:creationId xmlns:a16="http://schemas.microsoft.com/office/drawing/2014/main" id="{42D5B87B-0EA5-7C4A-8058-816F8E9BB187}"/>
              </a:ext>
            </a:extLst>
          </p:cNvPr>
          <p:cNvPicPr>
            <a:picLocks noChangeAspect="1"/>
          </p:cNvPicPr>
          <p:nvPr/>
        </p:nvPicPr>
        <p:blipFill rotWithShape="1">
          <a:blip r:embed="rId4"/>
          <a:srcRect l="1612" r="3072"/>
          <a:stretch/>
        </p:blipFill>
        <p:spPr>
          <a:xfrm>
            <a:off x="660659" y="1950921"/>
            <a:ext cx="5433751" cy="2951790"/>
          </a:xfrm>
          <a:prstGeom prst="roundRect">
            <a:avLst>
              <a:gd name="adj" fmla="val 4528"/>
            </a:avLst>
          </a:prstGeom>
          <a:ln w="50800" cap="sq" cmpd="dbl">
            <a:noFill/>
            <a:miter lim="800000"/>
          </a:ln>
          <a:effectLst/>
        </p:spPr>
      </p:pic>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6717277" y="1856457"/>
            <a:ext cx="5188776" cy="4358078"/>
          </a:xfrm>
        </p:spPr>
        <p:txBody>
          <a:bodyPr>
            <a:noAutofit/>
          </a:bodyPr>
          <a:lstStyle/>
          <a:p>
            <a:r>
              <a:rPr lang="en-US" sz="2400" dirty="0"/>
              <a:t>The parking space detection system was built with main components:</a:t>
            </a:r>
          </a:p>
          <a:p>
            <a:pPr lvl="1">
              <a:buFont typeface="Wingdings" pitchFamily="2" charset="2"/>
              <a:buChar char="§"/>
            </a:pPr>
            <a:r>
              <a:rPr lang="en-US" sz="2400" dirty="0"/>
              <a:t>Raspberry Pi 4 [1] and camera wide-view lens to deploy the model.</a:t>
            </a:r>
          </a:p>
          <a:p>
            <a:pPr lvl="1">
              <a:buFont typeface="Wingdings" pitchFamily="2" charset="2"/>
              <a:buChar char="§"/>
            </a:pPr>
            <a:r>
              <a:rPr lang="en-US" sz="2400" dirty="0"/>
              <a:t>Placed on a high location such as a roof of a building.</a:t>
            </a:r>
          </a:p>
          <a:p>
            <a:pPr lvl="1">
              <a:buFont typeface="Wingdings" pitchFamily="2" charset="2"/>
              <a:buChar char="§"/>
            </a:pPr>
            <a:r>
              <a:rPr lang="en-US" sz="2400" dirty="0"/>
              <a:t>TensorFlow Lite model installed.</a:t>
            </a:r>
          </a:p>
          <a:p>
            <a:pPr lvl="1"/>
            <a:endParaRPr lang="en-US" sz="2400" dirty="0"/>
          </a:p>
        </p:txBody>
      </p:sp>
    </p:spTree>
    <p:extLst>
      <p:ext uri="{BB962C8B-B14F-4D97-AF65-F5344CB8AC3E}">
        <p14:creationId xmlns:p14="http://schemas.microsoft.com/office/powerpoint/2010/main" val="3338665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652B-B439-4AB5-8773-417F1E05177E}"/>
              </a:ext>
            </a:extLst>
          </p:cNvPr>
          <p:cNvSpPr>
            <a:spLocks noGrp="1"/>
          </p:cNvSpPr>
          <p:nvPr>
            <p:ph type="title"/>
          </p:nvPr>
        </p:nvSpPr>
        <p:spPr>
          <a:xfrm>
            <a:off x="6717278" y="1030288"/>
            <a:ext cx="4821130" cy="1035579"/>
          </a:xfrm>
        </p:spPr>
        <p:txBody>
          <a:bodyPr>
            <a:normAutofit/>
          </a:bodyPr>
          <a:lstStyle/>
          <a:p>
            <a:pPr>
              <a:lnSpc>
                <a:spcPct val="90000"/>
              </a:lnSpc>
            </a:pPr>
            <a:r>
              <a:rPr lang="en-US" sz="3300" b="1" dirty="0">
                <a:latin typeface="Calibri" panose="020F0502020204030204" pitchFamily="34" charset="0"/>
                <a:cs typeface="Calibri" panose="020F0502020204030204" pitchFamily="34" charset="0"/>
              </a:rPr>
              <a:t>WEB server &amp; database</a:t>
            </a:r>
          </a:p>
        </p:txBody>
      </p:sp>
      <p:pic>
        <p:nvPicPr>
          <p:cNvPr id="15" name="Picture 14" descr="Text&#10;&#10;Description automatically generated">
            <a:extLst>
              <a:ext uri="{FF2B5EF4-FFF2-40B4-BE49-F238E27FC236}">
                <a16:creationId xmlns:a16="http://schemas.microsoft.com/office/drawing/2014/main" id="{7837EBF8-7F21-464E-8DBE-F17202F6077A}"/>
              </a:ext>
            </a:extLst>
          </p:cNvPr>
          <p:cNvPicPr>
            <a:picLocks noChangeAspect="1"/>
          </p:cNvPicPr>
          <p:nvPr/>
        </p:nvPicPr>
        <p:blipFill>
          <a:blip r:embed="rId4"/>
          <a:stretch>
            <a:fillRect/>
          </a:stretch>
        </p:blipFill>
        <p:spPr>
          <a:xfrm>
            <a:off x="1279194" y="639098"/>
            <a:ext cx="4223411"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11" name="Picture 10" descr="Icon&#10;&#10;Description automatically generated">
            <a:extLst>
              <a:ext uri="{FF2B5EF4-FFF2-40B4-BE49-F238E27FC236}">
                <a16:creationId xmlns:a16="http://schemas.microsoft.com/office/drawing/2014/main" id="{7A00806A-0DE9-2147-B645-F0263922E6F3}"/>
              </a:ext>
            </a:extLst>
          </p:cNvPr>
          <p:cNvPicPr>
            <a:picLocks noChangeAspect="1"/>
          </p:cNvPicPr>
          <p:nvPr/>
        </p:nvPicPr>
        <p:blipFill>
          <a:blip r:embed="rId5"/>
          <a:stretch>
            <a:fillRect/>
          </a:stretch>
        </p:blipFill>
        <p:spPr>
          <a:xfrm>
            <a:off x="1193003" y="3522111"/>
            <a:ext cx="4395794"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6571162" y="2132640"/>
            <a:ext cx="5113361" cy="4390708"/>
          </a:xfrm>
        </p:spPr>
        <p:txBody>
          <a:bodyPr>
            <a:noAutofit/>
          </a:bodyPr>
          <a:lstStyle/>
          <a:p>
            <a:r>
              <a:rPr lang="en-US" sz="2400" dirty="0"/>
              <a:t>Backend web server was implemented as a RESTful API [4] using </a:t>
            </a:r>
            <a:r>
              <a:rPr lang="en-US" sz="2400" b="1" dirty="0"/>
              <a:t>Node.js</a:t>
            </a:r>
            <a:r>
              <a:rPr lang="en-US" sz="2400" dirty="0"/>
              <a:t> framework [5] with JavaScript programming language [6].</a:t>
            </a:r>
          </a:p>
          <a:p>
            <a:r>
              <a:rPr lang="en-US" sz="2400" dirty="0"/>
              <a:t>Receiving spaces’ status data from the classifier model and store it into a database.</a:t>
            </a:r>
          </a:p>
          <a:p>
            <a:r>
              <a:rPr lang="en-US" sz="2400" dirty="0"/>
              <a:t>Syncing data to the mobile application in real-time.</a:t>
            </a:r>
          </a:p>
        </p:txBody>
      </p:sp>
    </p:spTree>
    <p:extLst>
      <p:ext uri="{BB962C8B-B14F-4D97-AF65-F5344CB8AC3E}">
        <p14:creationId xmlns:p14="http://schemas.microsoft.com/office/powerpoint/2010/main" val="3969604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9E08936-0BFB-F241-9B3B-27AD91260810}"/>
              </a:ext>
            </a:extLst>
          </p:cNvPr>
          <p:cNvSpPr>
            <a:spLocks noGrp="1"/>
          </p:cNvSpPr>
          <p:nvPr>
            <p:ph idx="1"/>
          </p:nvPr>
        </p:nvSpPr>
        <p:spPr>
          <a:xfrm>
            <a:off x="6452756" y="2071838"/>
            <a:ext cx="5219699" cy="3649133"/>
          </a:xfrm>
        </p:spPr>
        <p:txBody>
          <a:bodyPr>
            <a:normAutofit/>
          </a:bodyPr>
          <a:lstStyle/>
          <a:p>
            <a:r>
              <a:rPr lang="en-US" sz="2800" dirty="0"/>
              <a:t>All parking spaces’ data is stored in a relational database using SQLite3 [7].</a:t>
            </a:r>
          </a:p>
        </p:txBody>
      </p:sp>
      <p:pic>
        <p:nvPicPr>
          <p:cNvPr id="13" name="Picture 12" descr="A picture containing logo&#10;&#10;Description automatically generated">
            <a:extLst>
              <a:ext uri="{FF2B5EF4-FFF2-40B4-BE49-F238E27FC236}">
                <a16:creationId xmlns:a16="http://schemas.microsoft.com/office/drawing/2014/main" id="{A31E78AA-AC43-514C-964E-D929D809A999}"/>
              </a:ext>
            </a:extLst>
          </p:cNvPr>
          <p:cNvPicPr>
            <a:picLocks noChangeAspect="1"/>
          </p:cNvPicPr>
          <p:nvPr/>
        </p:nvPicPr>
        <p:blipFill rotWithShape="1">
          <a:blip r:embed="rId4"/>
          <a:srcRect t="458" r="2" b="3155"/>
          <a:stretch/>
        </p:blipFill>
        <p:spPr>
          <a:xfrm>
            <a:off x="519545" y="708704"/>
            <a:ext cx="5447070" cy="525042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103" name="Title 1">
            <a:extLst>
              <a:ext uri="{FF2B5EF4-FFF2-40B4-BE49-F238E27FC236}">
                <a16:creationId xmlns:a16="http://schemas.microsoft.com/office/drawing/2014/main" id="{5C0F28B3-618B-2941-BF74-60F236FC9956}"/>
              </a:ext>
            </a:extLst>
          </p:cNvPr>
          <p:cNvSpPr txBox="1">
            <a:spLocks/>
          </p:cNvSpPr>
          <p:nvPr/>
        </p:nvSpPr>
        <p:spPr>
          <a:xfrm>
            <a:off x="6452755" y="350208"/>
            <a:ext cx="5570621" cy="1361229"/>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latin typeface="Calibri" panose="020F0502020204030204" pitchFamily="34" charset="0"/>
                <a:cs typeface="Calibri" panose="020F0502020204030204" pitchFamily="34" charset="0"/>
              </a:rPr>
              <a:t>WEB server &amp; database</a:t>
            </a:r>
          </a:p>
        </p:txBody>
      </p:sp>
    </p:spTree>
    <p:extLst>
      <p:ext uri="{BB962C8B-B14F-4D97-AF65-F5344CB8AC3E}">
        <p14:creationId xmlns:p14="http://schemas.microsoft.com/office/powerpoint/2010/main" val="21653025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61DDDE80-2DFA-4F2A-B66F-72059846BD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D51BCB-0419-432E-B7F1-25548446A625}">
  <ds:schemaRefs>
    <ds:schemaRef ds:uri="http://schemas.microsoft.com/sharepoint/v3/contenttype/forms"/>
  </ds:schemaRefs>
</ds:datastoreItem>
</file>

<file path=customXml/itemProps2.xml><?xml version="1.0" encoding="utf-8"?>
<ds:datastoreItem xmlns:ds="http://schemas.openxmlformats.org/officeDocument/2006/customXml" ds:itemID="{1F08B90B-70ED-4539-9C14-FB2728D9064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E8D3305-1D9D-4BC8-A40F-6F8AE50BD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{6DB59612-0BDA-824D-A112-00C0F2BB3DBF}tf10001058</Template>
  <TotalTime>690</TotalTime>
  <Words>1033</Words>
  <Application>Microsoft Macintosh PowerPoint</Application>
  <PresentationFormat>Widescreen</PresentationFormat>
  <Paragraphs>115</Paragraphs>
  <Slides>21</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Wingdings</vt:lpstr>
      <vt:lpstr>Celestial</vt:lpstr>
      <vt:lpstr>SMART PARK – a MACHINE LEARNING PARKING APPLICATION</vt:lpstr>
      <vt:lpstr>PROBLEMS - INSPIRATION</vt:lpstr>
      <vt:lpstr>PROBLEMS - INSPIRATION</vt:lpstr>
      <vt:lpstr>PROBLEMS - INSPIRATION</vt:lpstr>
      <vt:lpstr>idea of a parking space detection system using DEEP LEARNING</vt:lpstr>
      <vt:lpstr>PowerPoint Presentation</vt:lpstr>
      <vt:lpstr>RASPBERRY PI CAMERA</vt:lpstr>
      <vt:lpstr>WEB server &amp; database</vt:lpstr>
      <vt:lpstr>PowerPoint Presentation</vt:lpstr>
      <vt:lpstr>cryptography</vt:lpstr>
      <vt:lpstr>KEY AND SIGNATURES</vt:lpstr>
      <vt:lpstr>Parking space classifier model</vt:lpstr>
      <vt:lpstr>Parking space classifier model</vt:lpstr>
      <vt:lpstr>SMART PARK APPLICATION</vt:lpstr>
      <vt:lpstr>Parking lots near me</vt:lpstr>
      <vt:lpstr>LIST VIEW MODE</vt:lpstr>
      <vt:lpstr>MAP VIEW MODE</vt:lpstr>
      <vt:lpstr>Why smart park?</vt:lpstr>
      <vt:lpstr>future: FIND MY CAR</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PARK – a MACHINE LEARNING PARKING APPLICATION</dc:title>
  <dc:creator>Nguyen Vu</dc:creator>
  <cp:lastModifiedBy>Nguyen Vu</cp:lastModifiedBy>
  <cp:revision>67</cp:revision>
  <dcterms:created xsi:type="dcterms:W3CDTF">2021-03-14T20:17:16Z</dcterms:created>
  <dcterms:modified xsi:type="dcterms:W3CDTF">2021-05-05T04:45:01Z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